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3F3A82-7720-4830-A62A-08D783790B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234595A-065A-478D-BD8F-9D908C960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7CD25E6-E94B-4493-BDE3-BEC2A0F0E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A35A671-84C1-498E-A7D3-3E45CBE4D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821D446-7507-4D9F-97E5-811716382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6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A7DD28-0BFD-4306-AE03-61DF03549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3622AAB-5885-423D-80F0-69640803E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7DBAC5E-1313-47F5-B6BF-051F5FAAE8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C373F6A-2420-4F7C-9AD3-CFD94908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142858A-A974-454B-AB4C-793782E0E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9589ADD-DDD8-48FA-9EC5-4FDBFEBF3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014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30E0F5-EC63-4FEB-9E29-8718CE06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7DCE78B-4D35-4E5C-B049-3404C923E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7ACCFC6-BFB3-4C76-A67C-55A55F0A1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272C0D5-2256-41DF-A370-DE8A4599E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C7ACACE-C6F4-4E2E-AC24-7C0171081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5836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75B562B-564A-4DA0-93C7-E0D335A153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87C19AB-4E1E-4974-9750-D698DE311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0D925DA-E5D6-48A9-B19D-07FD46BAD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83ACF01-3C48-46A7-A6D4-0302FE5BD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3CFD3B2-3217-447B-BBD3-D22CDA41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122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E49C82-BA69-4F29-8B8A-7F592A6F7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5D60E75-1711-4FFF-841E-D4C3510C8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BBC16C0-2CF1-417E-BF1F-718D17AB5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4D4220-7118-405B-B5A0-41C5E07B4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6EB6C1-0DC9-47A3-9844-CA1C331E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8372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3E07A3-99B7-4869-B0BD-9D696157C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A190AC0-403D-486A-90B4-2566305BD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BB73E4-11D3-4756-914A-67C90A293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96D2F65-6982-47A0-8184-CBB952C1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FA109C-E4DC-4B69-BE33-93B505B8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786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EEDE7A-4CA6-43C5-96D9-EAD32A1DB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CCAEE94-92F2-4739-85AC-68015E95A1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25777E0-E26A-4B96-9997-C771979E84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5E510B0-3EBE-4C07-96CF-427754007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0C7576C-80A9-4BF8-AA4E-2D4C47034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558A4AC-A16C-4BCB-B18A-58A1C9686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220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4CBC84-881C-4219-93AE-979E85F92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9B127F6-CF89-4F15-B2B7-A4A2BFD3FA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30BB710-415D-4FF1-839D-2F30B3F7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E38E1C4-110D-4B1E-BEDC-507BE6DE39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2BD9A28-F2DB-4C40-808E-E3D6D76460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62AE7D50-D3CC-46D2-B91C-C031FA5EC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FA72D83-3032-431C-A248-955F6877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FC36E95-38DD-4A54-BA60-99BF18301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1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7C5891-E9CA-4165-8FBF-4A8682308E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1993"/>
            <a:ext cx="10515600" cy="57292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algn="ctr"/>
            <a:r>
              <a:rPr lang="pl-PL" sz="1600" b="1" dirty="0"/>
              <a:t>Tytuł osi priorytetowej</a:t>
            </a:r>
            <a:br>
              <a:rPr lang="pl-PL" sz="1600" b="1" dirty="0"/>
            </a:br>
            <a:r>
              <a:rPr lang="pl-PL" sz="1600" b="1" dirty="0"/>
              <a:t>druga linijka</a:t>
            </a:r>
          </a:p>
        </p:txBody>
      </p:sp>
      <p:sp>
        <p:nvSpPr>
          <p:cNvPr id="6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 userDrawn="1"/>
        </p:nvSpPr>
        <p:spPr>
          <a:xfrm>
            <a:off x="323205" y="736847"/>
            <a:ext cx="1965994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100" b="1" dirty="0"/>
              <a:t>Potrzeby społeczno-gospodarcze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2E29F2B-C69E-4059-9510-FA02E41EAD32}"/>
              </a:ext>
            </a:extLst>
          </p:cNvPr>
          <p:cNvSpPr txBox="1"/>
          <p:nvPr userDrawn="1"/>
        </p:nvSpPr>
        <p:spPr>
          <a:xfrm>
            <a:off x="2450100" y="736847"/>
            <a:ext cx="1799370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8A02B5E3-EE9F-463D-9FCA-8BA127F2EC17}"/>
              </a:ext>
            </a:extLst>
          </p:cNvPr>
          <p:cNvSpPr txBox="1"/>
          <p:nvPr userDrawn="1"/>
        </p:nvSpPr>
        <p:spPr>
          <a:xfrm>
            <a:off x="4410371" y="737763"/>
            <a:ext cx="3524250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Produkt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4D12ED3-14CE-4876-AEAC-DD83D4A6C45A}"/>
              </a:ext>
            </a:extLst>
          </p:cNvPr>
          <p:cNvSpPr txBox="1"/>
          <p:nvPr userDrawn="1"/>
        </p:nvSpPr>
        <p:spPr>
          <a:xfrm>
            <a:off x="8095522" y="736847"/>
            <a:ext cx="1723687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Rezultat strategiczny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35FD6CF-ED3C-461B-8B1C-25819267283A}"/>
              </a:ext>
            </a:extLst>
          </p:cNvPr>
          <p:cNvSpPr txBox="1"/>
          <p:nvPr userDrawn="1"/>
        </p:nvSpPr>
        <p:spPr>
          <a:xfrm>
            <a:off x="9985385" y="736847"/>
            <a:ext cx="1883410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Czynniki zewnętrzne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0372DDCF-D1FA-4563-AF2E-CD19174A39AD}"/>
              </a:ext>
            </a:extLst>
          </p:cNvPr>
          <p:cNvSpPr txBox="1"/>
          <p:nvPr userDrawn="1"/>
        </p:nvSpPr>
        <p:spPr>
          <a:xfrm>
            <a:off x="9664725" y="6138077"/>
            <a:ext cx="2571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</a:t>
            </a:r>
            <a:r>
              <a:rPr lang="pl-PL" sz="800" b="1" dirty="0">
                <a:solidFill>
                  <a:schemeClr val="accent3"/>
                </a:solidFill>
              </a:rPr>
              <a:t>       </a:t>
            </a:r>
            <a:r>
              <a:rPr lang="pl-PL" sz="800" b="1" dirty="0">
                <a:solidFill>
                  <a:schemeClr val="bg1">
                    <a:lumMod val="50000"/>
                  </a:schemeClr>
                </a:solidFill>
              </a:rPr>
              <a:t>Zmiana w zakresie działań, typu interwencji wskaźników Programu 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6BE9587-D16A-4288-B08E-457BA315DD0F}"/>
              </a:ext>
            </a:extLst>
          </p:cNvPr>
          <p:cNvSpPr txBox="1"/>
          <p:nvPr userDrawn="1"/>
        </p:nvSpPr>
        <p:spPr>
          <a:xfrm>
            <a:off x="9664725" y="6477547"/>
            <a:ext cx="252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       Zmiana w zakresie problemów diagnozowanych na etapie przygotowania Programu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353E2733-A277-4022-ABD9-106C15F581DE}"/>
              </a:ext>
            </a:extLst>
          </p:cNvPr>
          <p:cNvSpPr/>
          <p:nvPr userDrawn="1"/>
        </p:nvSpPr>
        <p:spPr>
          <a:xfrm>
            <a:off x="9786979" y="6197601"/>
            <a:ext cx="315809" cy="7482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3AD8186C-717F-40F9-9A3D-8F1045846324}"/>
              </a:ext>
            </a:extLst>
          </p:cNvPr>
          <p:cNvSpPr/>
          <p:nvPr userDrawn="1"/>
        </p:nvSpPr>
        <p:spPr>
          <a:xfrm>
            <a:off x="9792483" y="6536155"/>
            <a:ext cx="304800" cy="7774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533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7C5891-E9CA-4165-8FBF-4A8682308E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1993"/>
            <a:ext cx="10515600" cy="57292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algn="ctr"/>
            <a:r>
              <a:rPr lang="pl-PL" sz="1600" b="1" dirty="0"/>
              <a:t>Tytuł osi priorytetowej</a:t>
            </a:r>
            <a:br>
              <a:rPr lang="pl-PL" sz="1600" b="1" dirty="0"/>
            </a:br>
            <a:r>
              <a:rPr lang="pl-PL" sz="1600" b="1" dirty="0"/>
              <a:t>druga linijka</a:t>
            </a:r>
          </a:p>
        </p:txBody>
      </p:sp>
      <p:sp>
        <p:nvSpPr>
          <p:cNvPr id="6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 userDrawn="1"/>
        </p:nvSpPr>
        <p:spPr>
          <a:xfrm>
            <a:off x="323205" y="736847"/>
            <a:ext cx="1965994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100" b="1" dirty="0"/>
              <a:t>Potrzeby społeczno-gospodarcze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2E29F2B-C69E-4059-9510-FA02E41EAD32}"/>
              </a:ext>
            </a:extLst>
          </p:cNvPr>
          <p:cNvSpPr txBox="1"/>
          <p:nvPr userDrawn="1"/>
        </p:nvSpPr>
        <p:spPr>
          <a:xfrm>
            <a:off x="2450100" y="736847"/>
            <a:ext cx="1799370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8A02B5E3-EE9F-463D-9FCA-8BA127F2EC17}"/>
              </a:ext>
            </a:extLst>
          </p:cNvPr>
          <p:cNvSpPr txBox="1"/>
          <p:nvPr userDrawn="1"/>
        </p:nvSpPr>
        <p:spPr>
          <a:xfrm>
            <a:off x="4410371" y="737763"/>
            <a:ext cx="3524250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Produkt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4D12ED3-14CE-4876-AEAC-DD83D4A6C45A}"/>
              </a:ext>
            </a:extLst>
          </p:cNvPr>
          <p:cNvSpPr txBox="1"/>
          <p:nvPr userDrawn="1"/>
        </p:nvSpPr>
        <p:spPr>
          <a:xfrm>
            <a:off x="8095522" y="736847"/>
            <a:ext cx="1723687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Rezultat strategiczny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35FD6CF-ED3C-461B-8B1C-25819267283A}"/>
              </a:ext>
            </a:extLst>
          </p:cNvPr>
          <p:cNvSpPr txBox="1"/>
          <p:nvPr userDrawn="1"/>
        </p:nvSpPr>
        <p:spPr>
          <a:xfrm>
            <a:off x="9985385" y="736847"/>
            <a:ext cx="1883410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Czynniki zewnętrzne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0372DDCF-D1FA-4563-AF2E-CD19174A39AD}"/>
              </a:ext>
            </a:extLst>
          </p:cNvPr>
          <p:cNvSpPr txBox="1"/>
          <p:nvPr userDrawn="1"/>
        </p:nvSpPr>
        <p:spPr>
          <a:xfrm>
            <a:off x="9664725" y="6138077"/>
            <a:ext cx="2571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</a:t>
            </a:r>
            <a:r>
              <a:rPr lang="pl-PL" sz="800" b="1" dirty="0">
                <a:solidFill>
                  <a:schemeClr val="accent3"/>
                </a:solidFill>
              </a:rPr>
              <a:t>       </a:t>
            </a:r>
            <a:r>
              <a:rPr lang="pl-PL" sz="800" b="1" dirty="0">
                <a:solidFill>
                  <a:schemeClr val="bg1">
                    <a:lumMod val="50000"/>
                  </a:schemeClr>
                </a:solidFill>
              </a:rPr>
              <a:t>Zmiana w zakresie działań, typu interwencji wskaźników Programu 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6BE9587-D16A-4288-B08E-457BA315DD0F}"/>
              </a:ext>
            </a:extLst>
          </p:cNvPr>
          <p:cNvSpPr txBox="1"/>
          <p:nvPr userDrawn="1"/>
        </p:nvSpPr>
        <p:spPr>
          <a:xfrm>
            <a:off x="9664725" y="6477547"/>
            <a:ext cx="252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       Zmiana w zakresie problemów diagnozowanych na etapie przygotowania Programu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353E2733-A277-4022-ABD9-106C15F581DE}"/>
              </a:ext>
            </a:extLst>
          </p:cNvPr>
          <p:cNvSpPr/>
          <p:nvPr userDrawn="1"/>
        </p:nvSpPr>
        <p:spPr>
          <a:xfrm>
            <a:off x="9786979" y="6197601"/>
            <a:ext cx="315809" cy="7482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3AD8186C-717F-40F9-9A3D-8F1045846324}"/>
              </a:ext>
            </a:extLst>
          </p:cNvPr>
          <p:cNvSpPr/>
          <p:nvPr userDrawn="1"/>
        </p:nvSpPr>
        <p:spPr>
          <a:xfrm>
            <a:off x="9792483" y="6536155"/>
            <a:ext cx="304800" cy="7774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431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6505610-8468-4265-AC1C-E5C5368B2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5C65B8F-FACC-484E-93F2-F6B02CC99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23D6614-B735-4607-B968-AAA6FB33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917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07FED9-419F-4033-9B30-FCDD9404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BB3A34C-E37F-40B5-A386-C8F6C1C89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0C259EE-7E29-43E1-B6D6-DE13114AE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905D74D-2E5F-4D9E-B094-52EF6572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EA28979-5BC8-4F28-9F7E-684B12DEF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3B3BECB-4A66-495C-BF81-4A148CF0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176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626D0D7-941E-40A6-8350-02147D947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AC44BC4-8DC7-4D33-AAE8-33E017F14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2F1909E-2A7D-4D4F-8D4E-27C9F35435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7F05B6-A4E0-4708-B3F5-1F9C0D66C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E0100A5-4C24-41FA-A2EA-FF59448C0D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932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67AB55-3130-48F4-BBC7-0B9B3BE9A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Oś Priorytetowa III. Ochrona środowiska i adaptacja do zmian klimatu </a:t>
            </a:r>
            <a:br>
              <a:rPr lang="pl-PL" b="1" dirty="0"/>
            </a:br>
            <a:r>
              <a:rPr lang="pl-PL" b="1" dirty="0"/>
              <a:t>EFRR - Działanie 3.1 Ochrona zasobów wodnych (CT5, PI 5b) 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39CAA75C-0957-4D03-B5F1-823FB3ACA68B}"/>
              </a:ext>
            </a:extLst>
          </p:cNvPr>
          <p:cNvSpPr txBox="1"/>
          <p:nvPr/>
        </p:nvSpPr>
        <p:spPr>
          <a:xfrm>
            <a:off x="4591649" y="5024234"/>
            <a:ext cx="1651921" cy="6428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urządzeń dla celów ochrony przeciwpowodziowej [szt.]</a:t>
            </a:r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id="{2B94C9E2-09D0-4F9B-9084-5FCEBAF52B59}"/>
              </a:ext>
            </a:extLst>
          </p:cNvPr>
          <p:cNvSpPr txBox="1"/>
          <p:nvPr/>
        </p:nvSpPr>
        <p:spPr>
          <a:xfrm>
            <a:off x="8245278" y="1986925"/>
            <a:ext cx="1495620" cy="6685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Pojemność</a:t>
            </a:r>
          </a:p>
          <a:p>
            <a:pPr algn="ctr"/>
            <a:r>
              <a:rPr lang="pl-PL" sz="1000" dirty="0"/>
              <a:t>obiektów małej</a:t>
            </a:r>
          </a:p>
          <a:p>
            <a:pPr algn="ctr"/>
            <a:r>
              <a:rPr lang="pl-PL" sz="1000" dirty="0"/>
              <a:t>retencji wodnej (dam</a:t>
            </a:r>
            <a:r>
              <a:rPr lang="pl-PL" sz="1000" baseline="30000" dirty="0"/>
              <a:t>3</a:t>
            </a:r>
            <a:r>
              <a:rPr lang="pl-PL" sz="1000" dirty="0"/>
              <a:t>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0B84CB6F-F108-40A5-A025-30CF8C84FD9F}"/>
              </a:ext>
            </a:extLst>
          </p:cNvPr>
          <p:cNvSpPr txBox="1"/>
          <p:nvPr/>
        </p:nvSpPr>
        <p:spPr>
          <a:xfrm>
            <a:off x="2554857" y="1986925"/>
            <a:ext cx="1619248" cy="57704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Rozwój form małej retencji wodnej</a:t>
            </a:r>
          </a:p>
          <a:p>
            <a:pPr algn="ctr"/>
            <a:r>
              <a:rPr lang="pl-PL" sz="1000" dirty="0"/>
              <a:t>(Działanie 3.1, CT5, PI 5b)</a:t>
            </a: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36D7FCD3-A291-40B4-99BE-54021F3D9BBC}"/>
              </a:ext>
            </a:extLst>
          </p:cNvPr>
          <p:cNvSpPr txBox="1"/>
          <p:nvPr/>
        </p:nvSpPr>
        <p:spPr>
          <a:xfrm>
            <a:off x="4591649" y="1990229"/>
            <a:ext cx="1589123" cy="45337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Pojemność obiektów małej retencji [m</a:t>
            </a:r>
            <a:r>
              <a:rPr lang="pl-PL" sz="1000" baseline="30000" dirty="0"/>
              <a:t>3</a:t>
            </a:r>
            <a:r>
              <a:rPr lang="pl-PL" sz="1000" dirty="0"/>
              <a:t>]</a:t>
            </a:r>
          </a:p>
        </p:txBody>
      </p:sp>
      <p:sp>
        <p:nvSpPr>
          <p:cNvPr id="36" name="pole tekstowe 35">
            <a:extLst>
              <a:ext uri="{FF2B5EF4-FFF2-40B4-BE49-F238E27FC236}">
                <a16:creationId xmlns:a16="http://schemas.microsoft.com/office/drawing/2014/main" id="{533152BE-ACFF-475F-92A5-6FE4A95E6C64}"/>
              </a:ext>
            </a:extLst>
          </p:cNvPr>
          <p:cNvSpPr txBox="1"/>
          <p:nvPr/>
        </p:nvSpPr>
        <p:spPr>
          <a:xfrm>
            <a:off x="6403063" y="3909716"/>
            <a:ext cx="1619250" cy="8707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ludności odnoszących korzyści ze środków ochrony przeciwpowodziowej [osoby]</a:t>
            </a:r>
          </a:p>
        </p:txBody>
      </p:sp>
      <p:sp>
        <p:nvSpPr>
          <p:cNvPr id="37" name="pole tekstowe 36">
            <a:extLst>
              <a:ext uri="{FF2B5EF4-FFF2-40B4-BE49-F238E27FC236}">
                <a16:creationId xmlns:a16="http://schemas.microsoft.com/office/drawing/2014/main" id="{52964619-0D69-46DF-BB39-547839A629FB}"/>
              </a:ext>
            </a:extLst>
          </p:cNvPr>
          <p:cNvSpPr txBox="1"/>
          <p:nvPr/>
        </p:nvSpPr>
        <p:spPr>
          <a:xfrm>
            <a:off x="10086819" y="2780625"/>
            <a:ext cx="1883410" cy="6334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Nieprzewidywalność zmian klimatycznych (czynnik negatywny)</a:t>
            </a:r>
          </a:p>
        </p:txBody>
      </p:sp>
      <p:sp>
        <p:nvSpPr>
          <p:cNvPr id="38" name="pole tekstowe 37">
            <a:extLst>
              <a:ext uri="{FF2B5EF4-FFF2-40B4-BE49-F238E27FC236}">
                <a16:creationId xmlns:a16="http://schemas.microsoft.com/office/drawing/2014/main" id="{432F3D57-333D-4093-8BEC-3DC256551691}"/>
              </a:ext>
            </a:extLst>
          </p:cNvPr>
          <p:cNvSpPr txBox="1"/>
          <p:nvPr/>
        </p:nvSpPr>
        <p:spPr>
          <a:xfrm>
            <a:off x="10086819" y="4479604"/>
            <a:ext cx="1883410" cy="85158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Duża powierzchnia  województwa  (22%) objęta chronionymi obszarami Natura 2000</a:t>
            </a:r>
          </a:p>
          <a:p>
            <a:pPr algn="ctr"/>
            <a:r>
              <a:rPr lang="pl-PL" sz="1000" dirty="0">
                <a:solidFill>
                  <a:schemeClr val="tx1"/>
                </a:solidFill>
              </a:rPr>
              <a:t>(negatywny)</a:t>
            </a:r>
          </a:p>
        </p:txBody>
      </p:sp>
      <p:sp>
        <p:nvSpPr>
          <p:cNvPr id="39" name="pole tekstowe 38">
            <a:extLst>
              <a:ext uri="{FF2B5EF4-FFF2-40B4-BE49-F238E27FC236}">
                <a16:creationId xmlns:a16="http://schemas.microsoft.com/office/drawing/2014/main" id="{D7AE73C7-BE57-4F7E-8E95-465CFEB0115D}"/>
              </a:ext>
            </a:extLst>
          </p:cNvPr>
          <p:cNvSpPr txBox="1"/>
          <p:nvPr/>
        </p:nvSpPr>
        <p:spPr>
          <a:xfrm>
            <a:off x="10086819" y="1985159"/>
            <a:ext cx="1883410" cy="5254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Oddziaływanie stref wybrzeża</a:t>
            </a:r>
          </a:p>
        </p:txBody>
      </p:sp>
      <p:sp>
        <p:nvSpPr>
          <p:cNvPr id="42" name="pole tekstowe 41">
            <a:extLst>
              <a:ext uri="{FF2B5EF4-FFF2-40B4-BE49-F238E27FC236}">
                <a16:creationId xmlns:a16="http://schemas.microsoft.com/office/drawing/2014/main" id="{098628AF-81C6-458F-9D02-EFFB6690DD25}"/>
              </a:ext>
            </a:extLst>
          </p:cNvPr>
          <p:cNvSpPr txBox="1"/>
          <p:nvPr/>
        </p:nvSpPr>
        <p:spPr>
          <a:xfrm>
            <a:off x="2554857" y="4920779"/>
            <a:ext cx="1619248" cy="74627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Rozwój lub odtworzenie naturalnych ekosystemów retencjonujących wodę (Działanie 3.1, CT5, PI 5b)</a:t>
            </a:r>
          </a:p>
        </p:txBody>
      </p:sp>
      <p:sp>
        <p:nvSpPr>
          <p:cNvPr id="44" name="pole tekstowe 43">
            <a:extLst>
              <a:ext uri="{FF2B5EF4-FFF2-40B4-BE49-F238E27FC236}">
                <a16:creationId xmlns:a16="http://schemas.microsoft.com/office/drawing/2014/main" id="{01222C79-EFA2-4979-9893-68E8C15A0E7A}"/>
              </a:ext>
            </a:extLst>
          </p:cNvPr>
          <p:cNvSpPr txBox="1"/>
          <p:nvPr/>
        </p:nvSpPr>
        <p:spPr>
          <a:xfrm>
            <a:off x="6403063" y="2898023"/>
            <a:ext cx="1619250" cy="7010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Objętość retencjonowanej wody [m</a:t>
            </a:r>
            <a:r>
              <a:rPr lang="pl-PL" sz="1000" baseline="30000" dirty="0"/>
              <a:t>3</a:t>
            </a:r>
            <a:r>
              <a:rPr lang="pl-PL" sz="1000" dirty="0"/>
              <a:t>]</a:t>
            </a:r>
          </a:p>
        </p:txBody>
      </p:sp>
      <p:sp>
        <p:nvSpPr>
          <p:cNvPr id="49" name="pole tekstowe 48">
            <a:extLst>
              <a:ext uri="{FF2B5EF4-FFF2-40B4-BE49-F238E27FC236}">
                <a16:creationId xmlns:a16="http://schemas.microsoft.com/office/drawing/2014/main" id="{DD7A709F-7F5A-4B60-A09E-85807790EFDB}"/>
              </a:ext>
            </a:extLst>
          </p:cNvPr>
          <p:cNvSpPr txBox="1"/>
          <p:nvPr/>
        </p:nvSpPr>
        <p:spPr>
          <a:xfrm>
            <a:off x="2550441" y="2898023"/>
            <a:ext cx="1619248" cy="6776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Budowa lub modernizacja urządzeń wodnych małej retencji</a:t>
            </a:r>
          </a:p>
          <a:p>
            <a:pPr algn="ctr"/>
            <a:r>
              <a:rPr lang="pl-PL" sz="1000" dirty="0"/>
              <a:t>(Działanie 3.1, CT5, PI 5b)</a:t>
            </a:r>
          </a:p>
        </p:txBody>
      </p:sp>
      <p:sp>
        <p:nvSpPr>
          <p:cNvPr id="50" name="pole tekstowe 49">
            <a:extLst>
              <a:ext uri="{FF2B5EF4-FFF2-40B4-BE49-F238E27FC236}">
                <a16:creationId xmlns:a16="http://schemas.microsoft.com/office/drawing/2014/main" id="{F4F56E45-04D8-4AEE-8129-A874C3E4B705}"/>
              </a:ext>
            </a:extLst>
          </p:cNvPr>
          <p:cNvSpPr txBox="1"/>
          <p:nvPr/>
        </p:nvSpPr>
        <p:spPr>
          <a:xfrm>
            <a:off x="2550441" y="3909716"/>
            <a:ext cx="1619248" cy="6776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Zwiększenie retencji jeziornej lub korytowej</a:t>
            </a:r>
          </a:p>
          <a:p>
            <a:pPr algn="ctr"/>
            <a:r>
              <a:rPr lang="pl-PL" sz="1000" dirty="0"/>
              <a:t>(Działanie 3.1, CT5, PI 5b)</a:t>
            </a:r>
          </a:p>
        </p:txBody>
      </p:sp>
      <p:sp>
        <p:nvSpPr>
          <p:cNvPr id="54" name="pole tekstowe 53">
            <a:extLst>
              <a:ext uri="{FF2B5EF4-FFF2-40B4-BE49-F238E27FC236}">
                <a16:creationId xmlns:a16="http://schemas.microsoft.com/office/drawing/2014/main" id="{3D1855E6-581C-4BF8-8623-DB6CE261F501}"/>
              </a:ext>
            </a:extLst>
          </p:cNvPr>
          <p:cNvSpPr txBox="1"/>
          <p:nvPr/>
        </p:nvSpPr>
        <p:spPr>
          <a:xfrm>
            <a:off x="334627" y="1986925"/>
            <a:ext cx="1880359" cy="57704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Przywrócenie dobrego stanu infrastruktury retencjonującej wodę</a:t>
            </a:r>
          </a:p>
        </p:txBody>
      </p:sp>
      <p:sp>
        <p:nvSpPr>
          <p:cNvPr id="55" name="pole tekstowe 54">
            <a:extLst>
              <a:ext uri="{FF2B5EF4-FFF2-40B4-BE49-F238E27FC236}">
                <a16:creationId xmlns:a16="http://schemas.microsoft.com/office/drawing/2014/main" id="{35503F2C-4FF5-4E15-9413-EF35D856F983}"/>
              </a:ext>
            </a:extLst>
          </p:cNvPr>
          <p:cNvSpPr txBox="1"/>
          <p:nvPr/>
        </p:nvSpPr>
        <p:spPr>
          <a:xfrm>
            <a:off x="334626" y="4441788"/>
            <a:ext cx="1880359" cy="5161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Poprawa bezpieczeństwa</a:t>
            </a:r>
          </a:p>
          <a:p>
            <a:pPr algn="ctr"/>
            <a:r>
              <a:rPr lang="pl-PL" sz="1000" dirty="0"/>
              <a:t>przeciwpowodziowego</a:t>
            </a:r>
          </a:p>
        </p:txBody>
      </p:sp>
      <p:sp>
        <p:nvSpPr>
          <p:cNvPr id="60" name="pole tekstowe 59">
            <a:extLst>
              <a:ext uri="{FF2B5EF4-FFF2-40B4-BE49-F238E27FC236}">
                <a16:creationId xmlns:a16="http://schemas.microsoft.com/office/drawing/2014/main" id="{6C757A46-3177-4F8D-BE6A-16DFA67A2DBE}"/>
              </a:ext>
            </a:extLst>
          </p:cNvPr>
          <p:cNvSpPr txBox="1"/>
          <p:nvPr/>
        </p:nvSpPr>
        <p:spPr>
          <a:xfrm>
            <a:off x="10086819" y="3684138"/>
            <a:ext cx="1883410" cy="5254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Wpływ Ustawy prawo wodne (nowa instytucja PGW Wody Polskie) oraz Dyrektyw unijnych</a:t>
            </a:r>
          </a:p>
        </p:txBody>
      </p:sp>
      <p:sp>
        <p:nvSpPr>
          <p:cNvPr id="69" name="Nawias klamrowy otwierający 68">
            <a:extLst>
              <a:ext uri="{FF2B5EF4-FFF2-40B4-BE49-F238E27FC236}">
                <a16:creationId xmlns:a16="http://schemas.microsoft.com/office/drawing/2014/main" id="{643681A2-FAD8-4614-B812-75EA06EFC174}"/>
              </a:ext>
            </a:extLst>
          </p:cNvPr>
          <p:cNvSpPr/>
          <p:nvPr/>
        </p:nvSpPr>
        <p:spPr>
          <a:xfrm>
            <a:off x="2298583" y="1985159"/>
            <a:ext cx="251858" cy="3681890"/>
          </a:xfrm>
          <a:prstGeom prst="leftBrace">
            <a:avLst>
              <a:gd name="adj1" fmla="val 8333"/>
              <a:gd name="adj2" fmla="val 76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1" name="Łącznik prosty ze strzałką 70">
            <a:extLst>
              <a:ext uri="{FF2B5EF4-FFF2-40B4-BE49-F238E27FC236}">
                <a16:creationId xmlns:a16="http://schemas.microsoft.com/office/drawing/2014/main" id="{B671FF23-BB5C-4A1E-AA6B-BA990617764E}"/>
              </a:ext>
            </a:extLst>
          </p:cNvPr>
          <p:cNvCxnSpPr>
            <a:cxnSpLocks/>
          </p:cNvCxnSpPr>
          <p:nvPr/>
        </p:nvCxnSpPr>
        <p:spPr>
          <a:xfrm flipV="1">
            <a:off x="2055303" y="2270645"/>
            <a:ext cx="645952" cy="2316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Łącznik prosty ze strzałką 72">
            <a:extLst>
              <a:ext uri="{FF2B5EF4-FFF2-40B4-BE49-F238E27FC236}">
                <a16:creationId xmlns:a16="http://schemas.microsoft.com/office/drawing/2014/main" id="{C706E229-803A-41B4-9BDA-D7A0F89C464C}"/>
              </a:ext>
            </a:extLst>
          </p:cNvPr>
          <p:cNvCxnSpPr>
            <a:cxnSpLocks/>
          </p:cNvCxnSpPr>
          <p:nvPr/>
        </p:nvCxnSpPr>
        <p:spPr>
          <a:xfrm>
            <a:off x="2055303" y="4587355"/>
            <a:ext cx="645952" cy="496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Nawias klamrowy zamykający 75">
            <a:extLst>
              <a:ext uri="{FF2B5EF4-FFF2-40B4-BE49-F238E27FC236}">
                <a16:creationId xmlns:a16="http://schemas.microsoft.com/office/drawing/2014/main" id="{9BBD6993-B7B0-49BF-A905-EC3E66DA385C}"/>
              </a:ext>
            </a:extLst>
          </p:cNvPr>
          <p:cNvSpPr/>
          <p:nvPr/>
        </p:nvSpPr>
        <p:spPr>
          <a:xfrm>
            <a:off x="4169689" y="1985159"/>
            <a:ext cx="251858" cy="1590503"/>
          </a:xfrm>
          <a:prstGeom prst="rightBrace">
            <a:avLst>
              <a:gd name="adj1" fmla="val 8333"/>
              <a:gd name="adj2" fmla="val 1749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8" name="Łącznik prosty ze strzałką 77">
            <a:extLst>
              <a:ext uri="{FF2B5EF4-FFF2-40B4-BE49-F238E27FC236}">
                <a16:creationId xmlns:a16="http://schemas.microsoft.com/office/drawing/2014/main" id="{7BCC6B4A-4E15-4E6B-978F-397CB80F1189}"/>
              </a:ext>
            </a:extLst>
          </p:cNvPr>
          <p:cNvCxnSpPr/>
          <p:nvPr/>
        </p:nvCxnSpPr>
        <p:spPr>
          <a:xfrm flipV="1">
            <a:off x="4026716" y="3414075"/>
            <a:ext cx="2600587" cy="646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Łącznik prosty ze strzałką 79">
            <a:extLst>
              <a:ext uri="{FF2B5EF4-FFF2-40B4-BE49-F238E27FC236}">
                <a16:creationId xmlns:a16="http://schemas.microsoft.com/office/drawing/2014/main" id="{E521015B-68A4-4B45-907A-81250C884D3B}"/>
              </a:ext>
            </a:extLst>
          </p:cNvPr>
          <p:cNvCxnSpPr/>
          <p:nvPr/>
        </p:nvCxnSpPr>
        <p:spPr>
          <a:xfrm flipV="1">
            <a:off x="4085439" y="3429000"/>
            <a:ext cx="2533475" cy="1662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Łącznik prosty ze strzałką 81">
            <a:extLst>
              <a:ext uri="{FF2B5EF4-FFF2-40B4-BE49-F238E27FC236}">
                <a16:creationId xmlns:a16="http://schemas.microsoft.com/office/drawing/2014/main" id="{F088BBE3-6E26-461C-B375-53BAF18DC9A0}"/>
              </a:ext>
            </a:extLst>
          </p:cNvPr>
          <p:cNvCxnSpPr/>
          <p:nvPr/>
        </p:nvCxnSpPr>
        <p:spPr>
          <a:xfrm flipV="1">
            <a:off x="6096000" y="4441788"/>
            <a:ext cx="464191" cy="889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Łącznik prosty ze strzałką 83">
            <a:extLst>
              <a:ext uri="{FF2B5EF4-FFF2-40B4-BE49-F238E27FC236}">
                <a16:creationId xmlns:a16="http://schemas.microsoft.com/office/drawing/2014/main" id="{8F41FEAF-6112-4644-8554-5C3550BCC084}"/>
              </a:ext>
            </a:extLst>
          </p:cNvPr>
          <p:cNvCxnSpPr/>
          <p:nvPr/>
        </p:nvCxnSpPr>
        <p:spPr>
          <a:xfrm>
            <a:off x="5964572" y="2270645"/>
            <a:ext cx="654342" cy="1143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Łącznik prosty ze strzałką 85">
            <a:extLst>
              <a:ext uri="{FF2B5EF4-FFF2-40B4-BE49-F238E27FC236}">
                <a16:creationId xmlns:a16="http://schemas.microsoft.com/office/drawing/2014/main" id="{FCFC8AE3-1CD6-4A52-A4CF-26276F5D03BE}"/>
              </a:ext>
            </a:extLst>
          </p:cNvPr>
          <p:cNvCxnSpPr/>
          <p:nvPr/>
        </p:nvCxnSpPr>
        <p:spPr>
          <a:xfrm>
            <a:off x="5964572" y="2270645"/>
            <a:ext cx="25083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Łącznik prosty ze strzałką 87">
            <a:extLst>
              <a:ext uri="{FF2B5EF4-FFF2-40B4-BE49-F238E27FC236}">
                <a16:creationId xmlns:a16="http://schemas.microsoft.com/office/drawing/2014/main" id="{FD451A5C-D095-491E-8195-DDF109222C2E}"/>
              </a:ext>
            </a:extLst>
          </p:cNvPr>
          <p:cNvCxnSpPr/>
          <p:nvPr/>
        </p:nvCxnSpPr>
        <p:spPr>
          <a:xfrm flipV="1">
            <a:off x="7885651" y="2270645"/>
            <a:ext cx="587230" cy="1143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296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48CD8EF-9834-46D4-8CBA-D2009DB0A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/>
              <a:t>Oś Priorytetowa III. Ochrona środowiska i adaptacja do zmian klimatu </a:t>
            </a:r>
            <a:br>
              <a:rPr lang="pl-PL" b="1" dirty="0"/>
            </a:br>
            <a:r>
              <a:rPr lang="pl-PL" b="1" dirty="0"/>
              <a:t>EFRR - Działanie 3.2 Zarządzanie ryzykiem powodziowym (CT5, PI 5b) 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9FC7480-61B0-42B9-9FD9-EE0F8DB3E3D9}"/>
              </a:ext>
            </a:extLst>
          </p:cNvPr>
          <p:cNvSpPr txBox="1"/>
          <p:nvPr/>
        </p:nvSpPr>
        <p:spPr>
          <a:xfrm>
            <a:off x="4444079" y="3183163"/>
            <a:ext cx="1651921" cy="6428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urządzeń dla celów ochrony przeciwpowodziowej [szt.]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64591CF7-FA54-41C5-A210-8727F7AB7713}"/>
              </a:ext>
            </a:extLst>
          </p:cNvPr>
          <p:cNvSpPr txBox="1"/>
          <p:nvPr/>
        </p:nvSpPr>
        <p:spPr>
          <a:xfrm>
            <a:off x="8219380" y="2365088"/>
            <a:ext cx="1495620" cy="57291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Pojemność</a:t>
            </a:r>
          </a:p>
          <a:p>
            <a:pPr algn="ctr"/>
            <a:r>
              <a:rPr lang="pl-PL" sz="1000" dirty="0"/>
              <a:t>obiektów małej</a:t>
            </a:r>
          </a:p>
          <a:p>
            <a:pPr algn="ctr"/>
            <a:r>
              <a:rPr lang="pl-PL" sz="1000" dirty="0"/>
              <a:t>retencji wodnej (dam3)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021203EC-3B35-4764-B33B-D717EB577D0D}"/>
              </a:ext>
            </a:extLst>
          </p:cNvPr>
          <p:cNvSpPr txBox="1"/>
          <p:nvPr/>
        </p:nvSpPr>
        <p:spPr>
          <a:xfrm>
            <a:off x="2550314" y="1734348"/>
            <a:ext cx="1619248" cy="8743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Realizacja kompleksowych inwestycji na obszarach średniego ryzyka powodziowego,(Działanie 3.2, CT5, PI 5b)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FCA7B64A-383A-4924-8005-1185E51A69E9}"/>
              </a:ext>
            </a:extLst>
          </p:cNvPr>
          <p:cNvSpPr txBox="1"/>
          <p:nvPr/>
        </p:nvSpPr>
        <p:spPr>
          <a:xfrm>
            <a:off x="6294024" y="4253446"/>
            <a:ext cx="1619250" cy="86175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ludności odnoszących korzyści ze środków ochrony przeciwpowodziowej [osoby]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9DCD46B7-077F-4388-A386-084DDD77084F}"/>
              </a:ext>
            </a:extLst>
          </p:cNvPr>
          <p:cNvSpPr txBox="1"/>
          <p:nvPr/>
        </p:nvSpPr>
        <p:spPr>
          <a:xfrm>
            <a:off x="10026649" y="4252644"/>
            <a:ext cx="1883410" cy="6334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Nieprzewidywalność zmian klimatycznych (czynnik negatywny)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9EDF1798-B8F1-4E95-9773-71F7C883E6C4}"/>
              </a:ext>
            </a:extLst>
          </p:cNvPr>
          <p:cNvSpPr txBox="1"/>
          <p:nvPr/>
        </p:nvSpPr>
        <p:spPr>
          <a:xfrm>
            <a:off x="2550314" y="4791634"/>
            <a:ext cx="1619248" cy="7447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Dostosowanie koryta wód powodziowych do wielkości przepływu (Działanie 3.2, CT5, PI 5b)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CA10B31F-F92C-44FC-8115-D12736B1B6EC}"/>
              </a:ext>
            </a:extLst>
          </p:cNvPr>
          <p:cNvSpPr txBox="1"/>
          <p:nvPr/>
        </p:nvSpPr>
        <p:spPr>
          <a:xfrm>
            <a:off x="6288481" y="2370008"/>
            <a:ext cx="1619250" cy="4773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Objętość retencjonowanej wody [m</a:t>
            </a:r>
            <a:r>
              <a:rPr lang="pl-PL" sz="1000" baseline="30000" dirty="0"/>
              <a:t>3</a:t>
            </a:r>
            <a:r>
              <a:rPr lang="pl-PL" sz="1000" dirty="0"/>
              <a:t>]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9BF8311D-010C-429E-A5B7-81610C9381C1}"/>
              </a:ext>
            </a:extLst>
          </p:cNvPr>
          <p:cNvSpPr txBox="1"/>
          <p:nvPr/>
        </p:nvSpPr>
        <p:spPr>
          <a:xfrm>
            <a:off x="2550314" y="2787932"/>
            <a:ext cx="1619248" cy="96754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Poprawa stanu technicznego istniejącej infrastruktury przeciwpowodziowej,</a:t>
            </a:r>
          </a:p>
          <a:p>
            <a:pPr algn="ctr"/>
            <a:r>
              <a:rPr lang="pl-PL" sz="1000" dirty="0"/>
              <a:t>(Działanie 3.2, CT5, PI 5b)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DAC6E405-E323-4D81-BC65-32807D3CA466}"/>
              </a:ext>
            </a:extLst>
          </p:cNvPr>
          <p:cNvSpPr txBox="1"/>
          <p:nvPr/>
        </p:nvSpPr>
        <p:spPr>
          <a:xfrm>
            <a:off x="2554656" y="3934736"/>
            <a:ext cx="1619248" cy="6776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Budowa i modernizacja wałów przeciwpowodziowych,</a:t>
            </a:r>
          </a:p>
          <a:p>
            <a:pPr algn="ctr"/>
            <a:r>
              <a:rPr lang="pl-PL" sz="1000" dirty="0"/>
              <a:t>(Działanie 3.2, CT5, PI 5b)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BACB398C-F751-4843-A5BA-423D9A79D90E}"/>
              </a:ext>
            </a:extLst>
          </p:cNvPr>
          <p:cNvSpPr txBox="1"/>
          <p:nvPr/>
        </p:nvSpPr>
        <p:spPr>
          <a:xfrm>
            <a:off x="10026649" y="2364481"/>
            <a:ext cx="1883410" cy="8743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Duża powierzchnia  województwa  (22%) objęta chronionymi obszarami Natura 2000</a:t>
            </a:r>
          </a:p>
          <a:p>
            <a:pPr algn="ctr"/>
            <a:r>
              <a:rPr lang="pl-PL" sz="1000" dirty="0">
                <a:solidFill>
                  <a:schemeClr val="tx1"/>
                </a:solidFill>
              </a:rPr>
              <a:t>(negatywny)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6CAB0A86-CBFF-4032-A198-EEE94B24C80C}"/>
              </a:ext>
            </a:extLst>
          </p:cNvPr>
          <p:cNvSpPr txBox="1"/>
          <p:nvPr/>
        </p:nvSpPr>
        <p:spPr>
          <a:xfrm>
            <a:off x="256970" y="2467924"/>
            <a:ext cx="1880359" cy="57704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Przywrócenie dobrego stanu infrastruktury retencjonującej wodę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EC0FCF9C-BE23-44B6-BEAE-B82334638DA4}"/>
              </a:ext>
            </a:extLst>
          </p:cNvPr>
          <p:cNvSpPr txBox="1"/>
          <p:nvPr/>
        </p:nvSpPr>
        <p:spPr>
          <a:xfrm>
            <a:off x="256971" y="4426228"/>
            <a:ext cx="1880359" cy="45986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Poprawa bezpieczeństwa</a:t>
            </a:r>
          </a:p>
          <a:p>
            <a:pPr algn="ctr"/>
            <a:r>
              <a:rPr lang="pl-PL" sz="1000" dirty="0"/>
              <a:t>przeciwpowodziowego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53F3E465-32A3-4050-92C9-881F9ADFC3B3}"/>
              </a:ext>
            </a:extLst>
          </p:cNvPr>
          <p:cNvSpPr txBox="1"/>
          <p:nvPr/>
        </p:nvSpPr>
        <p:spPr>
          <a:xfrm>
            <a:off x="10026649" y="3429000"/>
            <a:ext cx="1883410" cy="6334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Wpływ Ustawy prawo wodne (nowa instytucja PGW Wody Polskie) oraz Dyrektyw unijnych</a:t>
            </a:r>
          </a:p>
        </p:txBody>
      </p:sp>
      <p:cxnSp>
        <p:nvCxnSpPr>
          <p:cNvPr id="39" name="Łącznik prosty ze strzałką 38">
            <a:extLst>
              <a:ext uri="{FF2B5EF4-FFF2-40B4-BE49-F238E27FC236}">
                <a16:creationId xmlns:a16="http://schemas.microsoft.com/office/drawing/2014/main" id="{B44E654F-355A-4A70-B7B2-A590CCBEAF83}"/>
              </a:ext>
            </a:extLst>
          </p:cNvPr>
          <p:cNvCxnSpPr>
            <a:cxnSpLocks/>
          </p:cNvCxnSpPr>
          <p:nvPr/>
        </p:nvCxnSpPr>
        <p:spPr>
          <a:xfrm flipV="1">
            <a:off x="1996580" y="2105637"/>
            <a:ext cx="719650" cy="832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Łącznik prosty ze strzałką 40">
            <a:extLst>
              <a:ext uri="{FF2B5EF4-FFF2-40B4-BE49-F238E27FC236}">
                <a16:creationId xmlns:a16="http://schemas.microsoft.com/office/drawing/2014/main" id="{0B1F7D63-99F9-4A50-A3C4-60D29D1A4FA7}"/>
              </a:ext>
            </a:extLst>
          </p:cNvPr>
          <p:cNvCxnSpPr>
            <a:cxnSpLocks/>
          </p:cNvCxnSpPr>
          <p:nvPr/>
        </p:nvCxnSpPr>
        <p:spPr>
          <a:xfrm flipV="1">
            <a:off x="1971413" y="2193240"/>
            <a:ext cx="719650" cy="2419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ze strzałką 42">
            <a:extLst>
              <a:ext uri="{FF2B5EF4-FFF2-40B4-BE49-F238E27FC236}">
                <a16:creationId xmlns:a16="http://schemas.microsoft.com/office/drawing/2014/main" id="{2AC5914B-5DF0-4EFD-A435-2D705EDA4872}"/>
              </a:ext>
            </a:extLst>
          </p:cNvPr>
          <p:cNvCxnSpPr/>
          <p:nvPr/>
        </p:nvCxnSpPr>
        <p:spPr>
          <a:xfrm>
            <a:off x="1996580" y="4612375"/>
            <a:ext cx="721453" cy="773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Nawias klamrowy zamykający 43">
            <a:extLst>
              <a:ext uri="{FF2B5EF4-FFF2-40B4-BE49-F238E27FC236}">
                <a16:creationId xmlns:a16="http://schemas.microsoft.com/office/drawing/2014/main" id="{26107BFA-30E7-423F-976B-2FDD26F7B810}"/>
              </a:ext>
            </a:extLst>
          </p:cNvPr>
          <p:cNvSpPr/>
          <p:nvPr/>
        </p:nvSpPr>
        <p:spPr>
          <a:xfrm>
            <a:off x="4169562" y="1734348"/>
            <a:ext cx="192713" cy="2878027"/>
          </a:xfrm>
          <a:prstGeom prst="rightBrace">
            <a:avLst>
              <a:gd name="adj1" fmla="val 8333"/>
              <a:gd name="adj2" fmla="val 6107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46" name="Łącznik prosty ze strzałką 45">
            <a:extLst>
              <a:ext uri="{FF2B5EF4-FFF2-40B4-BE49-F238E27FC236}">
                <a16:creationId xmlns:a16="http://schemas.microsoft.com/office/drawing/2014/main" id="{A3AE765D-A44B-4ED9-9E9F-364F1994E272}"/>
              </a:ext>
            </a:extLst>
          </p:cNvPr>
          <p:cNvCxnSpPr/>
          <p:nvPr/>
        </p:nvCxnSpPr>
        <p:spPr>
          <a:xfrm flipV="1">
            <a:off x="4009938" y="4426228"/>
            <a:ext cx="2457974" cy="959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Łącznik prosty ze strzałką 47">
            <a:extLst>
              <a:ext uri="{FF2B5EF4-FFF2-40B4-BE49-F238E27FC236}">
                <a16:creationId xmlns:a16="http://schemas.microsoft.com/office/drawing/2014/main" id="{6579305B-9E49-43C9-B22F-FEAC401E46BE}"/>
              </a:ext>
            </a:extLst>
          </p:cNvPr>
          <p:cNvCxnSpPr/>
          <p:nvPr/>
        </p:nvCxnSpPr>
        <p:spPr>
          <a:xfrm>
            <a:off x="5939406" y="3514987"/>
            <a:ext cx="528506" cy="911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Łącznik prosty ze strzałką 49">
            <a:extLst>
              <a:ext uri="{FF2B5EF4-FFF2-40B4-BE49-F238E27FC236}">
                <a16:creationId xmlns:a16="http://schemas.microsoft.com/office/drawing/2014/main" id="{6BD85333-3FB5-4879-A177-9242C2B7FBE3}"/>
              </a:ext>
            </a:extLst>
          </p:cNvPr>
          <p:cNvCxnSpPr>
            <a:cxnSpLocks/>
          </p:cNvCxnSpPr>
          <p:nvPr/>
        </p:nvCxnSpPr>
        <p:spPr>
          <a:xfrm>
            <a:off x="4063535" y="2193240"/>
            <a:ext cx="2404377" cy="491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Łącznik prosty ze strzałką 52">
            <a:extLst>
              <a:ext uri="{FF2B5EF4-FFF2-40B4-BE49-F238E27FC236}">
                <a16:creationId xmlns:a16="http://schemas.microsoft.com/office/drawing/2014/main" id="{12ED621C-F7AB-48D1-A935-7136E4044D09}"/>
              </a:ext>
            </a:extLst>
          </p:cNvPr>
          <p:cNvCxnSpPr/>
          <p:nvPr/>
        </p:nvCxnSpPr>
        <p:spPr>
          <a:xfrm>
            <a:off x="7734650" y="2684477"/>
            <a:ext cx="6375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5410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CE9E298-E0E7-4D1C-A7D3-9A87CA2CA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/>
              <a:t>Oś Priorytetowa III. Ochrona środowiska i adaptacja do zmian klimatu </a:t>
            </a:r>
            <a:br>
              <a:rPr lang="pl-PL" b="1" dirty="0"/>
            </a:br>
            <a:r>
              <a:rPr lang="pl-PL" b="1" dirty="0"/>
              <a:t>EFRR - Działanie 3.3 Poprawa stanu środowiska miejskiego (CT5, PI 5b) 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92398C7-90B9-4524-8D4F-B20723F60C86}"/>
              </a:ext>
            </a:extLst>
          </p:cNvPr>
          <p:cNvSpPr txBox="1"/>
          <p:nvPr/>
        </p:nvSpPr>
        <p:spPr>
          <a:xfrm>
            <a:off x="4435918" y="3327001"/>
            <a:ext cx="1651921" cy="6428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Długość sieci kanalizacji deszczowej [km]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7828DCE5-B5A1-4306-9D87-81D7D7908338}"/>
              </a:ext>
            </a:extLst>
          </p:cNvPr>
          <p:cNvSpPr txBox="1"/>
          <p:nvPr/>
        </p:nvSpPr>
        <p:spPr>
          <a:xfrm>
            <a:off x="8230215" y="2117927"/>
            <a:ext cx="1495620" cy="6685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Pojemność</a:t>
            </a:r>
          </a:p>
          <a:p>
            <a:pPr algn="ctr"/>
            <a:r>
              <a:rPr lang="pl-PL" sz="1000" dirty="0"/>
              <a:t>obiektów małej</a:t>
            </a:r>
          </a:p>
          <a:p>
            <a:pPr algn="ctr"/>
            <a:r>
              <a:rPr lang="pl-PL" sz="1000" dirty="0"/>
              <a:t>retencji wodnej (dam3)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47571920-AB54-4C9C-99C0-9E60B29CD772}"/>
              </a:ext>
            </a:extLst>
          </p:cNvPr>
          <p:cNvSpPr txBox="1"/>
          <p:nvPr/>
        </p:nvSpPr>
        <p:spPr>
          <a:xfrm>
            <a:off x="2466165" y="1820768"/>
            <a:ext cx="1619248" cy="935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Zabezpieczenie obszarów miejskich przed niekorzystnymi zjawiskami pogodowymi i ich następstwami, (Działanie 3.3, CT5, PI 5b)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EBE515B-3202-4CD8-9D35-3179E39A076E}"/>
              </a:ext>
            </a:extLst>
          </p:cNvPr>
          <p:cNvSpPr txBox="1"/>
          <p:nvPr/>
        </p:nvSpPr>
        <p:spPr>
          <a:xfrm>
            <a:off x="6242050" y="4497532"/>
            <a:ext cx="1619250" cy="8601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ludności odnoszących korzyści ze środków ochrony przeciwpowodziowej [osoby]. 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2B4880FF-CB13-4CFA-821A-FC864CBAB470}"/>
              </a:ext>
            </a:extLst>
          </p:cNvPr>
          <p:cNvSpPr txBox="1"/>
          <p:nvPr/>
        </p:nvSpPr>
        <p:spPr>
          <a:xfrm>
            <a:off x="10026650" y="2981743"/>
            <a:ext cx="1883410" cy="6154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Nieprzewidywalność zmian klimatycznych (czynnik negatywny)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D3BF238C-E4C8-41A8-A67A-124373149CF6}"/>
              </a:ext>
            </a:extLst>
          </p:cNvPr>
          <p:cNvSpPr txBox="1"/>
          <p:nvPr/>
        </p:nvSpPr>
        <p:spPr>
          <a:xfrm>
            <a:off x="10026650" y="3942251"/>
            <a:ext cx="1883410" cy="8821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Duża powierzchnia  województwa  (22%) objęta chronionymi obszarami Natura 2000</a:t>
            </a:r>
          </a:p>
          <a:p>
            <a:pPr algn="ctr"/>
            <a:r>
              <a:rPr lang="pl-PL" sz="1000" dirty="0">
                <a:solidFill>
                  <a:schemeClr val="tx1"/>
                </a:solidFill>
              </a:rPr>
              <a:t>(negatywny)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19DC656-4F43-4CFE-A2A8-1A1D9E4A9025}"/>
              </a:ext>
            </a:extLst>
          </p:cNvPr>
          <p:cNvSpPr txBox="1"/>
          <p:nvPr/>
        </p:nvSpPr>
        <p:spPr>
          <a:xfrm>
            <a:off x="2466165" y="5032389"/>
            <a:ext cx="1619248" cy="65054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Rozwój powierzchni biologicznie czynnych (Działanie 3.3, CT5, PI 5b)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7F0BC3C-9163-4FE6-BDFF-F3C8996A1514}"/>
              </a:ext>
            </a:extLst>
          </p:cNvPr>
          <p:cNvSpPr txBox="1"/>
          <p:nvPr/>
        </p:nvSpPr>
        <p:spPr>
          <a:xfrm>
            <a:off x="6242050" y="2122417"/>
            <a:ext cx="1619250" cy="8601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Liczba miast, w których podjęto działania związane z zabezpieczeniem przed niekorzystnymi zjawiskami pogodowymi [szt.],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5F4AD802-3B39-4CAF-A4DB-008973B8E03D}"/>
              </a:ext>
            </a:extLst>
          </p:cNvPr>
          <p:cNvSpPr txBox="1"/>
          <p:nvPr/>
        </p:nvSpPr>
        <p:spPr>
          <a:xfrm>
            <a:off x="2466165" y="3013143"/>
            <a:ext cx="1619248" cy="82817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Systemy zbierania, retencjonowania i wykorzystania wody opadowej,</a:t>
            </a:r>
          </a:p>
          <a:p>
            <a:pPr algn="ctr"/>
            <a:r>
              <a:rPr lang="pl-PL" sz="1000" dirty="0"/>
              <a:t>(Działanie 3.3, CT5, PI 5b)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DE1E078C-E6FB-488E-848C-7D213149210F}"/>
              </a:ext>
            </a:extLst>
          </p:cNvPr>
          <p:cNvSpPr txBox="1"/>
          <p:nvPr/>
        </p:nvSpPr>
        <p:spPr>
          <a:xfrm>
            <a:off x="2466165" y="4098033"/>
            <a:ext cx="1619248" cy="6776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Budowa lub modernizacja sieci kanalizacji deszczowej</a:t>
            </a:r>
          </a:p>
          <a:p>
            <a:pPr algn="ctr"/>
            <a:r>
              <a:rPr lang="pl-PL" sz="1000" dirty="0"/>
              <a:t>(Działanie 3.3, CT5, PI 5b)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2CD378CF-7438-4006-BCD8-EE02CC4F51A2}"/>
              </a:ext>
            </a:extLst>
          </p:cNvPr>
          <p:cNvSpPr txBox="1"/>
          <p:nvPr/>
        </p:nvSpPr>
        <p:spPr>
          <a:xfrm>
            <a:off x="281940" y="3309590"/>
            <a:ext cx="1880359" cy="6776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Poprawa gospodarowania wodami opadowymi na terenach miejskich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436B127A-A885-4ED8-9CAD-399104F93009}"/>
              </a:ext>
            </a:extLst>
          </p:cNvPr>
          <p:cNvSpPr txBox="1"/>
          <p:nvPr/>
        </p:nvSpPr>
        <p:spPr>
          <a:xfrm>
            <a:off x="10026650" y="2113775"/>
            <a:ext cx="1883410" cy="5254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Wpływ Ustawy prawo wodne (nowa instytucja PGW Wody Polskie) oraz Dyrektyw unijnych </a:t>
            </a:r>
          </a:p>
        </p:txBody>
      </p:sp>
      <p:sp>
        <p:nvSpPr>
          <p:cNvPr id="29" name="Nawias klamrowy otwierający 28">
            <a:extLst>
              <a:ext uri="{FF2B5EF4-FFF2-40B4-BE49-F238E27FC236}">
                <a16:creationId xmlns:a16="http://schemas.microsoft.com/office/drawing/2014/main" id="{8E6794D0-5A9C-406C-B958-E80565318385}"/>
              </a:ext>
            </a:extLst>
          </p:cNvPr>
          <p:cNvSpPr/>
          <p:nvPr/>
        </p:nvSpPr>
        <p:spPr>
          <a:xfrm>
            <a:off x="2270568" y="1820768"/>
            <a:ext cx="195598" cy="3862166"/>
          </a:xfrm>
          <a:prstGeom prst="leftBrace">
            <a:avLst>
              <a:gd name="adj1" fmla="val 8333"/>
              <a:gd name="adj2" fmla="val 4782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Nawias klamrowy zamykający 29">
            <a:extLst>
              <a:ext uri="{FF2B5EF4-FFF2-40B4-BE49-F238E27FC236}">
                <a16:creationId xmlns:a16="http://schemas.microsoft.com/office/drawing/2014/main" id="{C80127BA-C5AF-4302-96AE-1209E833847A}"/>
              </a:ext>
            </a:extLst>
          </p:cNvPr>
          <p:cNvSpPr/>
          <p:nvPr/>
        </p:nvSpPr>
        <p:spPr>
          <a:xfrm>
            <a:off x="4085412" y="1820768"/>
            <a:ext cx="300815" cy="2020548"/>
          </a:xfrm>
          <a:prstGeom prst="rightBrace">
            <a:avLst>
              <a:gd name="adj1" fmla="val 8333"/>
              <a:gd name="adj2" fmla="val 3671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32" name="Łącznik prosty ze strzałką 31">
            <a:extLst>
              <a:ext uri="{FF2B5EF4-FFF2-40B4-BE49-F238E27FC236}">
                <a16:creationId xmlns:a16="http://schemas.microsoft.com/office/drawing/2014/main" id="{E62E6BA9-97F6-45F1-B70B-7E8B23626ACE}"/>
              </a:ext>
            </a:extLst>
          </p:cNvPr>
          <p:cNvCxnSpPr/>
          <p:nvPr/>
        </p:nvCxnSpPr>
        <p:spPr>
          <a:xfrm flipV="1">
            <a:off x="4009938" y="3775046"/>
            <a:ext cx="595618" cy="494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Łącznik prosty ze strzałką 33">
            <a:extLst>
              <a:ext uri="{FF2B5EF4-FFF2-40B4-BE49-F238E27FC236}">
                <a16:creationId xmlns:a16="http://schemas.microsoft.com/office/drawing/2014/main" id="{FA8A8C66-2C89-42AB-B198-452B56F41562}"/>
              </a:ext>
            </a:extLst>
          </p:cNvPr>
          <p:cNvCxnSpPr>
            <a:cxnSpLocks/>
          </p:cNvCxnSpPr>
          <p:nvPr/>
        </p:nvCxnSpPr>
        <p:spPr>
          <a:xfrm flipV="1">
            <a:off x="3909270" y="4625471"/>
            <a:ext cx="2508308" cy="6428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Łącznik prosty ze strzałką 36">
            <a:extLst>
              <a:ext uri="{FF2B5EF4-FFF2-40B4-BE49-F238E27FC236}">
                <a16:creationId xmlns:a16="http://schemas.microsoft.com/office/drawing/2014/main" id="{7E77C3DB-6040-45F0-B616-D541CD3E0543}"/>
              </a:ext>
            </a:extLst>
          </p:cNvPr>
          <p:cNvCxnSpPr/>
          <p:nvPr/>
        </p:nvCxnSpPr>
        <p:spPr>
          <a:xfrm flipV="1">
            <a:off x="5972961" y="2860646"/>
            <a:ext cx="444617" cy="568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Łącznik prosty ze strzałką 38">
            <a:extLst>
              <a:ext uri="{FF2B5EF4-FFF2-40B4-BE49-F238E27FC236}">
                <a16:creationId xmlns:a16="http://schemas.microsoft.com/office/drawing/2014/main" id="{734E9C08-AC2F-49F3-AD05-1C2D19540D4B}"/>
              </a:ext>
            </a:extLst>
          </p:cNvPr>
          <p:cNvCxnSpPr/>
          <p:nvPr/>
        </p:nvCxnSpPr>
        <p:spPr>
          <a:xfrm>
            <a:off x="7726261" y="2239861"/>
            <a:ext cx="7801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091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7BDB3B-93FA-4F73-9AE9-D2CA22B01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/>
              <a:t>Oś Priorytetowa III. Ochrona środowiska i adaptacja do zmian klimatu </a:t>
            </a:r>
            <a:br>
              <a:rPr lang="pl-PL" b="1" dirty="0"/>
            </a:br>
            <a:r>
              <a:rPr lang="pl-PL" b="1" dirty="0"/>
              <a:t>EFRR - Działanie 3.4 Adaptacja do zmian klimatu (CT5, PI 5b) 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8B8BE62E-0054-4195-8611-CA8309001B68}"/>
              </a:ext>
            </a:extLst>
          </p:cNvPr>
          <p:cNvSpPr txBox="1"/>
          <p:nvPr/>
        </p:nvSpPr>
        <p:spPr>
          <a:xfrm>
            <a:off x="4472609" y="1921923"/>
            <a:ext cx="1651921" cy="92146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Liczba wprowadzonych do użycia systemów monitorowania zagrożeń i systemów wczesnego ostrzegania [szt.]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F1B87DD-E3D3-4B0B-8E62-2D95D3F1D12B}"/>
              </a:ext>
            </a:extLst>
          </p:cNvPr>
          <p:cNvSpPr txBox="1"/>
          <p:nvPr/>
        </p:nvSpPr>
        <p:spPr>
          <a:xfrm>
            <a:off x="8310649" y="1921923"/>
            <a:ext cx="1495620" cy="57292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Pojemność</a:t>
            </a:r>
          </a:p>
          <a:p>
            <a:pPr algn="ctr"/>
            <a:r>
              <a:rPr lang="pl-PL" sz="1000" dirty="0"/>
              <a:t>obiektów małej</a:t>
            </a:r>
          </a:p>
          <a:p>
            <a:pPr algn="ctr"/>
            <a:r>
              <a:rPr lang="pl-PL" sz="1000" dirty="0"/>
              <a:t>retencji wodnej (dam3)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1BDE48EB-6043-4BAD-92F7-73F34253C993}"/>
              </a:ext>
            </a:extLst>
          </p:cNvPr>
          <p:cNvSpPr txBox="1"/>
          <p:nvPr/>
        </p:nvSpPr>
        <p:spPr>
          <a:xfrm>
            <a:off x="2570867" y="1921923"/>
            <a:ext cx="1619248" cy="7010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Rozwój systemów wczesnego ostrzegania i prognozowania zagrożeń</a:t>
            </a:r>
          </a:p>
          <a:p>
            <a:pPr algn="ctr"/>
            <a:r>
              <a:rPr lang="pl-PL" sz="1000" dirty="0"/>
              <a:t>Działanie 3.4, CT5, PI 5b)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E8BECE27-19DC-4DD8-946F-4C22A075A1AC}"/>
              </a:ext>
            </a:extLst>
          </p:cNvPr>
          <p:cNvSpPr txBox="1"/>
          <p:nvPr/>
        </p:nvSpPr>
        <p:spPr>
          <a:xfrm>
            <a:off x="6376725" y="4848088"/>
            <a:ext cx="1619250" cy="84560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ludności odnoszących korzyści ze środków ochrony przeciwpowodziowej [osoby]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55503A9-CB07-42D9-BB30-61D595A8FD06}"/>
              </a:ext>
            </a:extLst>
          </p:cNvPr>
          <p:cNvSpPr txBox="1"/>
          <p:nvPr/>
        </p:nvSpPr>
        <p:spPr>
          <a:xfrm>
            <a:off x="10007089" y="3971270"/>
            <a:ext cx="1883410" cy="6334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Nieprzewidywalność zmian klimatycznych (czynnik negatywny)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F2BA41FC-04CF-4FB1-921D-276FCBA930AA}"/>
              </a:ext>
            </a:extLst>
          </p:cNvPr>
          <p:cNvSpPr txBox="1"/>
          <p:nvPr/>
        </p:nvSpPr>
        <p:spPr>
          <a:xfrm>
            <a:off x="301501" y="2240655"/>
            <a:ext cx="1883410" cy="77054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usprawnienie organizacji systemów</a:t>
            </a:r>
          </a:p>
          <a:p>
            <a:pPr algn="ctr"/>
            <a:r>
              <a:rPr lang="pl-PL" sz="1000" dirty="0"/>
              <a:t>wczesnego ostrzegania i prognozowania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25DA6EF0-14DF-4E58-9876-6032D827ADFC}"/>
              </a:ext>
            </a:extLst>
          </p:cNvPr>
          <p:cNvSpPr txBox="1"/>
          <p:nvPr/>
        </p:nvSpPr>
        <p:spPr>
          <a:xfrm>
            <a:off x="6376725" y="1921923"/>
            <a:ext cx="1619250" cy="7010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Liczba osób objętych ochroną przed zagrożeniami naturalnymi [osoby],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28362AD9-711E-45B4-BBA2-7AA7797FF415}"/>
              </a:ext>
            </a:extLst>
          </p:cNvPr>
          <p:cNvSpPr txBox="1"/>
          <p:nvPr/>
        </p:nvSpPr>
        <p:spPr>
          <a:xfrm>
            <a:off x="2570867" y="4362740"/>
            <a:ext cx="1619248" cy="133095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Wyposażenie służb ratownictwa w specjalistyczny sprzęt wykorzystywany w sytuacjach wystąpienia zjawisk katastrofalnych lub poważnych awarii(Działanie 3.4, CT5, PI 5b)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2C962683-5AFD-4B06-A348-C5F91ABDEC5E}"/>
              </a:ext>
            </a:extLst>
          </p:cNvPr>
          <p:cNvSpPr txBox="1"/>
          <p:nvPr/>
        </p:nvSpPr>
        <p:spPr>
          <a:xfrm>
            <a:off x="4472607" y="3274734"/>
            <a:ext cx="1651921" cy="101326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Liczba jednostek służb ratowniczych doposażonych w sprzęt do prowadzenia akcji ratowniczych i usuwania skutków katastrof [szt.]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D56BE46D-EB4A-45B5-BC8F-43A765F69667}"/>
              </a:ext>
            </a:extLst>
          </p:cNvPr>
          <p:cNvSpPr txBox="1"/>
          <p:nvPr/>
        </p:nvSpPr>
        <p:spPr>
          <a:xfrm>
            <a:off x="4472608" y="4724912"/>
            <a:ext cx="1651921" cy="9687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Liczba zakupionych wozów pożarniczych wyposażonych w sprzęt do prowadzenia akcji ratowniczych i usuwania skutków katastrof [szt.]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0901C60B-80A7-496D-B959-BBA7BFC7F604}"/>
              </a:ext>
            </a:extLst>
          </p:cNvPr>
          <p:cNvSpPr txBox="1"/>
          <p:nvPr/>
        </p:nvSpPr>
        <p:spPr>
          <a:xfrm>
            <a:off x="6376725" y="3385005"/>
            <a:ext cx="1619250" cy="7010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pl-PL" sz="1000" dirty="0"/>
              <a:t>Liczba ludności odnoszących korzyści ze środków ochrony przed pożarami lasów [osoby],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1916DFD0-214E-49E2-B2A0-012D49E0F388}"/>
              </a:ext>
            </a:extLst>
          </p:cNvPr>
          <p:cNvSpPr txBox="1"/>
          <p:nvPr/>
        </p:nvSpPr>
        <p:spPr>
          <a:xfrm>
            <a:off x="301501" y="4058496"/>
            <a:ext cx="1883410" cy="96972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usprawnienie systemów ratownictwa i służb</a:t>
            </a:r>
          </a:p>
          <a:p>
            <a:pPr algn="ctr"/>
            <a:r>
              <a:rPr lang="pl-PL" sz="1000" dirty="0"/>
              <a:t>ratowniczych w sytuacjach wystąpienia zjawisk katastrofalnych lub poważnych awarii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77EDC4A0-15B1-448E-AF53-5992E1267927}"/>
              </a:ext>
            </a:extLst>
          </p:cNvPr>
          <p:cNvSpPr txBox="1"/>
          <p:nvPr/>
        </p:nvSpPr>
        <p:spPr>
          <a:xfrm>
            <a:off x="10007089" y="2989080"/>
            <a:ext cx="1883410" cy="6334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Duże zainteresowanie ze strony beneficjentów, duży potencjał absorpcyjny</a:t>
            </a:r>
          </a:p>
        </p:txBody>
      </p:sp>
      <p:cxnSp>
        <p:nvCxnSpPr>
          <p:cNvPr id="43" name="Łącznik prosty ze strzałką 42">
            <a:extLst>
              <a:ext uri="{FF2B5EF4-FFF2-40B4-BE49-F238E27FC236}">
                <a16:creationId xmlns:a16="http://schemas.microsoft.com/office/drawing/2014/main" id="{F1D06361-0D5F-49C3-A71C-12407F87BC61}"/>
              </a:ext>
            </a:extLst>
          </p:cNvPr>
          <p:cNvCxnSpPr/>
          <p:nvPr/>
        </p:nvCxnSpPr>
        <p:spPr>
          <a:xfrm flipV="1">
            <a:off x="2004969" y="2030136"/>
            <a:ext cx="755009" cy="464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Łącznik prosty ze strzałką 44">
            <a:extLst>
              <a:ext uri="{FF2B5EF4-FFF2-40B4-BE49-F238E27FC236}">
                <a16:creationId xmlns:a16="http://schemas.microsoft.com/office/drawing/2014/main" id="{504F12E1-37B8-40CD-850B-F74A095916A7}"/>
              </a:ext>
            </a:extLst>
          </p:cNvPr>
          <p:cNvCxnSpPr/>
          <p:nvPr/>
        </p:nvCxnSpPr>
        <p:spPr>
          <a:xfrm>
            <a:off x="1948654" y="4287995"/>
            <a:ext cx="802935" cy="316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Łącznik prosty ze strzałką 46">
            <a:extLst>
              <a:ext uri="{FF2B5EF4-FFF2-40B4-BE49-F238E27FC236}">
                <a16:creationId xmlns:a16="http://schemas.microsoft.com/office/drawing/2014/main" id="{97EA52C1-8393-462A-B814-C6BA86A09019}"/>
              </a:ext>
            </a:extLst>
          </p:cNvPr>
          <p:cNvCxnSpPr/>
          <p:nvPr/>
        </p:nvCxnSpPr>
        <p:spPr>
          <a:xfrm>
            <a:off x="4018327" y="2030136"/>
            <a:ext cx="654341" cy="210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Nawias klamrowy otwierający 47">
            <a:extLst>
              <a:ext uri="{FF2B5EF4-FFF2-40B4-BE49-F238E27FC236}">
                <a16:creationId xmlns:a16="http://schemas.microsoft.com/office/drawing/2014/main" id="{F00FD1F7-5D8C-45C9-B183-788237AF00D3}"/>
              </a:ext>
            </a:extLst>
          </p:cNvPr>
          <p:cNvSpPr/>
          <p:nvPr/>
        </p:nvSpPr>
        <p:spPr>
          <a:xfrm>
            <a:off x="6132917" y="1921923"/>
            <a:ext cx="243808" cy="3771774"/>
          </a:xfrm>
          <a:prstGeom prst="leftBrace">
            <a:avLst>
              <a:gd name="adj1" fmla="val 8333"/>
              <a:gd name="adj2" fmla="val 130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0" name="Łącznik prosty ze strzałką 49">
            <a:extLst>
              <a:ext uri="{FF2B5EF4-FFF2-40B4-BE49-F238E27FC236}">
                <a16:creationId xmlns:a16="http://schemas.microsoft.com/office/drawing/2014/main" id="{2C4F001B-3FD4-43A7-B1FF-6F52116F3AF8}"/>
              </a:ext>
            </a:extLst>
          </p:cNvPr>
          <p:cNvCxnSpPr/>
          <p:nvPr/>
        </p:nvCxnSpPr>
        <p:spPr>
          <a:xfrm flipV="1">
            <a:off x="4018327" y="3842158"/>
            <a:ext cx="562062" cy="671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Łącznik prosty ze strzałką 51">
            <a:extLst>
              <a:ext uri="{FF2B5EF4-FFF2-40B4-BE49-F238E27FC236}">
                <a16:creationId xmlns:a16="http://schemas.microsoft.com/office/drawing/2014/main" id="{1EC85D57-9850-4C76-9F3C-3610F6095ADB}"/>
              </a:ext>
            </a:extLst>
          </p:cNvPr>
          <p:cNvCxnSpPr/>
          <p:nvPr/>
        </p:nvCxnSpPr>
        <p:spPr>
          <a:xfrm>
            <a:off x="4018327" y="4543214"/>
            <a:ext cx="654341" cy="758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6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DEDD9E5-0D64-4D84-AFEA-8365C9B9A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/>
              <a:t>Oś Priorytetowa III. Ochrona środowiska i adaptacja do zmian klimatu</a:t>
            </a:r>
            <a:r>
              <a:rPr lang="pl-PL" dirty="0"/>
              <a:t> </a:t>
            </a:r>
            <a:br>
              <a:rPr lang="pl-PL" dirty="0"/>
            </a:br>
            <a:r>
              <a:rPr lang="pl-PL" b="1" dirty="0"/>
              <a:t>EFRR - Działanie 3.5 Wsparcie rozwoju sieci wodociągowych (CT6, PI 6b) </a:t>
            </a:r>
            <a:endParaRPr lang="pl-PL" dirty="0"/>
          </a:p>
        </p:txBody>
      </p:sp>
      <p:sp>
        <p:nvSpPr>
          <p:cNvPr id="49" name="pole tekstowe 48">
            <a:extLst>
              <a:ext uri="{FF2B5EF4-FFF2-40B4-BE49-F238E27FC236}">
                <a16:creationId xmlns:a16="http://schemas.microsoft.com/office/drawing/2014/main" id="{44FCBAC6-7EF4-4604-83D2-DCD616E07E28}"/>
              </a:ext>
            </a:extLst>
          </p:cNvPr>
          <p:cNvSpPr txBox="1"/>
          <p:nvPr/>
        </p:nvSpPr>
        <p:spPr>
          <a:xfrm>
            <a:off x="4465554" y="3611527"/>
            <a:ext cx="1589123" cy="48435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wspartych stacji uzdatniania wody(szt.)</a:t>
            </a:r>
          </a:p>
        </p:txBody>
      </p:sp>
      <p:sp>
        <p:nvSpPr>
          <p:cNvPr id="50" name="pole tekstowe 49">
            <a:extLst>
              <a:ext uri="{FF2B5EF4-FFF2-40B4-BE49-F238E27FC236}">
                <a16:creationId xmlns:a16="http://schemas.microsoft.com/office/drawing/2014/main" id="{7A1EB1AA-F8D3-4B1B-8AAD-5D73F1959D85}"/>
              </a:ext>
            </a:extLst>
          </p:cNvPr>
          <p:cNvSpPr txBox="1"/>
          <p:nvPr/>
        </p:nvSpPr>
        <p:spPr>
          <a:xfrm>
            <a:off x="8218370" y="2336517"/>
            <a:ext cx="1495620" cy="6685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Odsetek ludności</a:t>
            </a:r>
            <a:br>
              <a:rPr lang="pl-PL" sz="1000" dirty="0"/>
            </a:br>
            <a:r>
              <a:rPr lang="pl-PL" sz="1000" dirty="0"/>
              <a:t>korzystającej</a:t>
            </a:r>
            <a:br>
              <a:rPr lang="pl-PL" sz="1000" dirty="0"/>
            </a:br>
            <a:r>
              <a:rPr lang="pl-PL" sz="1000" dirty="0"/>
              <a:t>z oczyszczalni</a:t>
            </a:r>
            <a:br>
              <a:rPr lang="pl-PL" sz="1000" dirty="0"/>
            </a:br>
            <a:r>
              <a:rPr lang="pl-PL" sz="1000" dirty="0"/>
              <a:t>ścieków (%)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51" name="pole tekstowe 50">
            <a:extLst>
              <a:ext uri="{FF2B5EF4-FFF2-40B4-BE49-F238E27FC236}">
                <a16:creationId xmlns:a16="http://schemas.microsoft.com/office/drawing/2014/main" id="{2B154AD3-9E93-48E9-984F-C26576735032}"/>
              </a:ext>
            </a:extLst>
          </p:cNvPr>
          <p:cNvSpPr txBox="1"/>
          <p:nvPr/>
        </p:nvSpPr>
        <p:spPr>
          <a:xfrm>
            <a:off x="465161" y="4437871"/>
            <a:ext cx="1683541" cy="52004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Ograniczenie strat wody pitnej w systemach jej dystrybucji </a:t>
            </a:r>
          </a:p>
        </p:txBody>
      </p:sp>
      <p:sp>
        <p:nvSpPr>
          <p:cNvPr id="52" name="pole tekstowe 51">
            <a:extLst>
              <a:ext uri="{FF2B5EF4-FFF2-40B4-BE49-F238E27FC236}">
                <a16:creationId xmlns:a16="http://schemas.microsoft.com/office/drawing/2014/main" id="{F9BC0475-ADE0-41B7-8587-CD53CE1A1405}"/>
              </a:ext>
            </a:extLst>
          </p:cNvPr>
          <p:cNvSpPr txBox="1"/>
          <p:nvPr/>
        </p:nvSpPr>
        <p:spPr>
          <a:xfrm>
            <a:off x="2446908" y="2328107"/>
            <a:ext cx="1619248" cy="57704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Budowa i modernizacja sieci wodociągowych</a:t>
            </a:r>
          </a:p>
          <a:p>
            <a:pPr algn="ctr"/>
            <a:r>
              <a:rPr lang="pl-PL" sz="1000" dirty="0"/>
              <a:t>(Działanie 3.5, CT6, PI 6b)</a:t>
            </a:r>
          </a:p>
        </p:txBody>
      </p:sp>
      <p:sp>
        <p:nvSpPr>
          <p:cNvPr id="53" name="pole tekstowe 52">
            <a:extLst>
              <a:ext uri="{FF2B5EF4-FFF2-40B4-BE49-F238E27FC236}">
                <a16:creationId xmlns:a16="http://schemas.microsoft.com/office/drawing/2014/main" id="{4B7B403C-231B-417C-B5D5-380356B76319}"/>
              </a:ext>
            </a:extLst>
          </p:cNvPr>
          <p:cNvSpPr txBox="1"/>
          <p:nvPr/>
        </p:nvSpPr>
        <p:spPr>
          <a:xfrm>
            <a:off x="4465554" y="2328291"/>
            <a:ext cx="1589123" cy="45337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Długość sieci wodociągowej (km)</a:t>
            </a:r>
          </a:p>
        </p:txBody>
      </p:sp>
      <p:sp>
        <p:nvSpPr>
          <p:cNvPr id="54" name="pole tekstowe 53">
            <a:extLst>
              <a:ext uri="{FF2B5EF4-FFF2-40B4-BE49-F238E27FC236}">
                <a16:creationId xmlns:a16="http://schemas.microsoft.com/office/drawing/2014/main" id="{6288041D-3BB2-45BA-BC80-4E885209A8D7}"/>
              </a:ext>
            </a:extLst>
          </p:cNvPr>
          <p:cNvSpPr txBox="1"/>
          <p:nvPr/>
        </p:nvSpPr>
        <p:spPr>
          <a:xfrm>
            <a:off x="6316888" y="4268502"/>
            <a:ext cx="1619250" cy="7010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Przewidywana liczba osób korzystających z ulepszonego zaopatrzenia w wodę (osoby)</a:t>
            </a:r>
          </a:p>
        </p:txBody>
      </p:sp>
      <p:sp>
        <p:nvSpPr>
          <p:cNvPr id="56" name="pole tekstowe 55">
            <a:extLst>
              <a:ext uri="{FF2B5EF4-FFF2-40B4-BE49-F238E27FC236}">
                <a16:creationId xmlns:a16="http://schemas.microsoft.com/office/drawing/2014/main" id="{908B4686-E5EF-44E2-BD41-BDED46DAC965}"/>
              </a:ext>
            </a:extLst>
          </p:cNvPr>
          <p:cNvSpPr txBox="1"/>
          <p:nvPr/>
        </p:nvSpPr>
        <p:spPr>
          <a:xfrm>
            <a:off x="9996222" y="1462924"/>
            <a:ext cx="1883410" cy="143964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Zapóźnienia techniczne w zakresie inwestycji i rozwoju systemów wodociągowych – braki w systemach monitorowania sieci i studni, zdekapitalizowana infrastruktura powodująca wtórne zanieczyszczenie wód, niedostosowanie wydajności infrastruktury do potrzeb (negatywne)</a:t>
            </a:r>
          </a:p>
        </p:txBody>
      </p:sp>
      <p:sp>
        <p:nvSpPr>
          <p:cNvPr id="57" name="pole tekstowe 56">
            <a:extLst>
              <a:ext uri="{FF2B5EF4-FFF2-40B4-BE49-F238E27FC236}">
                <a16:creationId xmlns:a16="http://schemas.microsoft.com/office/drawing/2014/main" id="{BF662942-5912-4787-90D4-A2AF6050ED84}"/>
              </a:ext>
            </a:extLst>
          </p:cNvPr>
          <p:cNvSpPr txBox="1"/>
          <p:nvPr/>
        </p:nvSpPr>
        <p:spPr>
          <a:xfrm>
            <a:off x="9996222" y="3010135"/>
            <a:ext cx="1883410" cy="39090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Wzrost cen materiałów i usług na rynku budowlanym (negatywny)</a:t>
            </a:r>
            <a:endParaRPr lang="pl-PL" sz="900" dirty="0">
              <a:solidFill>
                <a:schemeClr val="tx1"/>
              </a:solidFill>
            </a:endParaRPr>
          </a:p>
        </p:txBody>
      </p:sp>
      <p:sp>
        <p:nvSpPr>
          <p:cNvPr id="58" name="pole tekstowe 57">
            <a:extLst>
              <a:ext uri="{FF2B5EF4-FFF2-40B4-BE49-F238E27FC236}">
                <a16:creationId xmlns:a16="http://schemas.microsoft.com/office/drawing/2014/main" id="{7C3615BC-12D1-412C-983A-132521E75E92}"/>
              </a:ext>
            </a:extLst>
          </p:cNvPr>
          <p:cNvSpPr txBox="1"/>
          <p:nvPr/>
        </p:nvSpPr>
        <p:spPr>
          <a:xfrm>
            <a:off x="9996222" y="3512614"/>
            <a:ext cx="1883410" cy="75667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Opomiarowanie zużycia</a:t>
            </a:r>
            <a:br>
              <a:rPr lang="pl-PL" sz="900" dirty="0"/>
            </a:br>
            <a:r>
              <a:rPr lang="pl-PL" sz="900" dirty="0"/>
              <a:t>wody minimalizujące marnotrawstwo, </a:t>
            </a:r>
            <a:br>
              <a:rPr lang="pl-PL" sz="900" dirty="0"/>
            </a:br>
            <a:r>
              <a:rPr lang="pl-PL" sz="900" dirty="0"/>
              <a:t>stosowanie </a:t>
            </a:r>
            <a:r>
              <a:rPr lang="pl-PL" sz="900" dirty="0" err="1"/>
              <a:t>wodooszczędnych</a:t>
            </a:r>
            <a:r>
              <a:rPr lang="pl-PL" sz="900" dirty="0"/>
              <a:t> urządzeń (pozytywny)</a:t>
            </a:r>
          </a:p>
        </p:txBody>
      </p:sp>
      <p:sp>
        <p:nvSpPr>
          <p:cNvPr id="62" name="pole tekstowe 61">
            <a:extLst>
              <a:ext uri="{FF2B5EF4-FFF2-40B4-BE49-F238E27FC236}">
                <a16:creationId xmlns:a16="http://schemas.microsoft.com/office/drawing/2014/main" id="{A01D3C08-CA84-478F-B10F-CF7011F09CC3}"/>
              </a:ext>
            </a:extLst>
          </p:cNvPr>
          <p:cNvSpPr txBox="1"/>
          <p:nvPr/>
        </p:nvSpPr>
        <p:spPr>
          <a:xfrm>
            <a:off x="465161" y="2328107"/>
            <a:ext cx="1683540" cy="6762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Niedostatecznie rozwinięta infrastruktura sieciowa systemów wodociągowych</a:t>
            </a:r>
          </a:p>
        </p:txBody>
      </p:sp>
      <p:sp>
        <p:nvSpPr>
          <p:cNvPr id="63" name="pole tekstowe 62">
            <a:extLst>
              <a:ext uri="{FF2B5EF4-FFF2-40B4-BE49-F238E27FC236}">
                <a16:creationId xmlns:a16="http://schemas.microsoft.com/office/drawing/2014/main" id="{4CCD8EE4-7755-4C05-8602-09F74FA5F85F}"/>
              </a:ext>
            </a:extLst>
          </p:cNvPr>
          <p:cNvSpPr txBox="1"/>
          <p:nvPr/>
        </p:nvSpPr>
        <p:spPr>
          <a:xfrm>
            <a:off x="4465554" y="4295396"/>
            <a:ext cx="1589123" cy="66251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dodatkowych osób korzystających z ulepszonego zaopatrzenia w wodę (osoby)</a:t>
            </a:r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id="{35F4213B-2CFD-4630-8CD5-982608A61417}"/>
              </a:ext>
            </a:extLst>
          </p:cNvPr>
          <p:cNvSpPr txBox="1"/>
          <p:nvPr/>
        </p:nvSpPr>
        <p:spPr>
          <a:xfrm>
            <a:off x="9996222" y="4380860"/>
            <a:ext cx="1883410" cy="76467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Wymagająca poprawy świadomość ekonomiczna i ekologicznej społeczeństwa. Problemy związane z nielegalnym poborem wody (negatywny) </a:t>
            </a:r>
          </a:p>
        </p:txBody>
      </p:sp>
      <p:sp>
        <p:nvSpPr>
          <p:cNvPr id="72" name="pole tekstowe 71">
            <a:extLst>
              <a:ext uri="{FF2B5EF4-FFF2-40B4-BE49-F238E27FC236}">
                <a16:creationId xmlns:a16="http://schemas.microsoft.com/office/drawing/2014/main" id="{E0104C76-2C9F-42F2-AD85-1C591214CF99}"/>
              </a:ext>
            </a:extLst>
          </p:cNvPr>
          <p:cNvSpPr txBox="1"/>
          <p:nvPr/>
        </p:nvSpPr>
        <p:spPr>
          <a:xfrm>
            <a:off x="2446908" y="4318556"/>
            <a:ext cx="1619248" cy="65054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Inteligentne systemy zarządzania sieciami wodociągowymi</a:t>
            </a:r>
          </a:p>
          <a:p>
            <a:pPr algn="ctr"/>
            <a:r>
              <a:rPr lang="pl-PL" sz="1000" dirty="0"/>
              <a:t>(Działanie 3.5, CT6, PI 6b</a:t>
            </a:r>
          </a:p>
        </p:txBody>
      </p:sp>
      <p:sp>
        <p:nvSpPr>
          <p:cNvPr id="74" name="pole tekstowe 73">
            <a:extLst>
              <a:ext uri="{FF2B5EF4-FFF2-40B4-BE49-F238E27FC236}">
                <a16:creationId xmlns:a16="http://schemas.microsoft.com/office/drawing/2014/main" id="{5E8F6431-B084-462D-BEC5-02BEFE77FB78}"/>
              </a:ext>
            </a:extLst>
          </p:cNvPr>
          <p:cNvSpPr txBox="1"/>
          <p:nvPr/>
        </p:nvSpPr>
        <p:spPr>
          <a:xfrm>
            <a:off x="6316888" y="2336517"/>
            <a:ext cx="1619250" cy="7010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Wydajność dobowa wybudowanych ujęć wody (m</a:t>
            </a:r>
            <a:r>
              <a:rPr lang="pl-PL" sz="1000" baseline="30000" dirty="0"/>
              <a:t>3</a:t>
            </a:r>
            <a:r>
              <a:rPr lang="pl-PL" sz="1000" dirty="0"/>
              <a:t>/dobę)</a:t>
            </a:r>
          </a:p>
        </p:txBody>
      </p:sp>
      <p:sp>
        <p:nvSpPr>
          <p:cNvPr id="76" name="pole tekstowe 75">
            <a:extLst>
              <a:ext uri="{FF2B5EF4-FFF2-40B4-BE49-F238E27FC236}">
                <a16:creationId xmlns:a16="http://schemas.microsoft.com/office/drawing/2014/main" id="{61A1C64A-586C-40E2-A3D7-319259BEF56E}"/>
              </a:ext>
            </a:extLst>
          </p:cNvPr>
          <p:cNvSpPr txBox="1"/>
          <p:nvPr/>
        </p:nvSpPr>
        <p:spPr>
          <a:xfrm>
            <a:off x="4465554" y="2987801"/>
            <a:ext cx="1589123" cy="42421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/>
              <a:t>Liczba wybudowanych ujęć wody (szt.)</a:t>
            </a:r>
          </a:p>
        </p:txBody>
      </p:sp>
      <p:sp>
        <p:nvSpPr>
          <p:cNvPr id="80" name="pole tekstowe 79">
            <a:extLst>
              <a:ext uri="{FF2B5EF4-FFF2-40B4-BE49-F238E27FC236}">
                <a16:creationId xmlns:a16="http://schemas.microsoft.com/office/drawing/2014/main" id="{A7F23A49-C196-4961-BB6E-D5BE1F699CB3}"/>
              </a:ext>
            </a:extLst>
          </p:cNvPr>
          <p:cNvSpPr txBox="1"/>
          <p:nvPr/>
        </p:nvSpPr>
        <p:spPr>
          <a:xfrm>
            <a:off x="6316888" y="3372528"/>
            <a:ext cx="1619250" cy="5610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Spadek zużycia wody przez wsparte przedsiębiorstwa (m</a:t>
            </a:r>
            <a:r>
              <a:rPr lang="pl-PL" sz="1000" baseline="30000" dirty="0"/>
              <a:t>3</a:t>
            </a:r>
            <a:r>
              <a:rPr lang="pl-PL" sz="1000" dirty="0"/>
              <a:t>/rok)</a:t>
            </a:r>
          </a:p>
        </p:txBody>
      </p:sp>
      <p:sp>
        <p:nvSpPr>
          <p:cNvPr id="81" name="pole tekstowe 80">
            <a:extLst>
              <a:ext uri="{FF2B5EF4-FFF2-40B4-BE49-F238E27FC236}">
                <a16:creationId xmlns:a16="http://schemas.microsoft.com/office/drawing/2014/main" id="{9AFBBEAB-C354-4F2C-936A-867E136B0EA2}"/>
              </a:ext>
            </a:extLst>
          </p:cNvPr>
          <p:cNvSpPr txBox="1"/>
          <p:nvPr/>
        </p:nvSpPr>
        <p:spPr>
          <a:xfrm>
            <a:off x="8218370" y="3904767"/>
            <a:ext cx="1495620" cy="106620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Odsetek oczyszczalni</a:t>
            </a:r>
            <a:br>
              <a:rPr lang="pl-PL" sz="1000" dirty="0"/>
            </a:br>
            <a:r>
              <a:rPr lang="pl-PL" sz="1000" dirty="0"/>
              <a:t>spełniających warunek III dyrektywy</a:t>
            </a:r>
            <a:br>
              <a:rPr lang="pl-PL" sz="1000" dirty="0"/>
            </a:br>
            <a:r>
              <a:rPr lang="pl-PL" sz="1000" dirty="0"/>
              <a:t>91/271/EWG w ogólnej liczbie oczyszczalni w KPOŚK  (%)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92" name="pole tekstowe 91">
            <a:extLst>
              <a:ext uri="{FF2B5EF4-FFF2-40B4-BE49-F238E27FC236}">
                <a16:creationId xmlns:a16="http://schemas.microsoft.com/office/drawing/2014/main" id="{9629E83B-A2C4-4641-A138-48C7693A1B51}"/>
              </a:ext>
            </a:extLst>
          </p:cNvPr>
          <p:cNvSpPr txBox="1"/>
          <p:nvPr/>
        </p:nvSpPr>
        <p:spPr>
          <a:xfrm>
            <a:off x="9996222" y="5257111"/>
            <a:ext cx="1883410" cy="7804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Stosowanie przez niektóre gminy rozliczania za odbiór odpadów komunalnych w oparciu o pomierzone zużycie wody (pozytywny)</a:t>
            </a:r>
            <a:endParaRPr lang="pl-PL" sz="900" dirty="0">
              <a:solidFill>
                <a:schemeClr val="tx1"/>
              </a:solidFill>
            </a:endParaRPr>
          </a:p>
        </p:txBody>
      </p:sp>
      <p:sp>
        <p:nvSpPr>
          <p:cNvPr id="94" name="Dowolny kształt: kształt 93">
            <a:extLst>
              <a:ext uri="{FF2B5EF4-FFF2-40B4-BE49-F238E27FC236}">
                <a16:creationId xmlns:a16="http://schemas.microsoft.com/office/drawing/2014/main" id="{55A5ECF1-69B0-4AC2-8B74-43DDBB5F39E8}"/>
              </a:ext>
            </a:extLst>
          </p:cNvPr>
          <p:cNvSpPr/>
          <p:nvPr/>
        </p:nvSpPr>
        <p:spPr>
          <a:xfrm>
            <a:off x="7721449" y="6169105"/>
            <a:ext cx="1856471" cy="465362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1000" kern="1200" dirty="0">
                <a:solidFill>
                  <a:schemeClr val="accent2"/>
                </a:solidFill>
              </a:rPr>
              <a:t>[Nowy czynnik]</a:t>
            </a:r>
          </a:p>
        </p:txBody>
      </p:sp>
      <p:sp>
        <p:nvSpPr>
          <p:cNvPr id="95" name="Nawias klamrowy otwierający 94">
            <a:extLst>
              <a:ext uri="{FF2B5EF4-FFF2-40B4-BE49-F238E27FC236}">
                <a16:creationId xmlns:a16="http://schemas.microsoft.com/office/drawing/2014/main" id="{7FC7A8F7-BD5B-4066-9F7E-9FF04ABB665C}"/>
              </a:ext>
            </a:extLst>
          </p:cNvPr>
          <p:cNvSpPr/>
          <p:nvPr/>
        </p:nvSpPr>
        <p:spPr>
          <a:xfrm>
            <a:off x="2184697" y="2328107"/>
            <a:ext cx="262211" cy="2640994"/>
          </a:xfrm>
          <a:prstGeom prst="leftBrace">
            <a:avLst>
              <a:gd name="adj1" fmla="val 8333"/>
              <a:gd name="adj2" fmla="val 9002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7" name="Łącznik prosty ze strzałką 96">
            <a:extLst>
              <a:ext uri="{FF2B5EF4-FFF2-40B4-BE49-F238E27FC236}">
                <a16:creationId xmlns:a16="http://schemas.microsoft.com/office/drawing/2014/main" id="{711058D5-F5DE-4BE3-86F1-914278DFF7B5}"/>
              </a:ext>
            </a:extLst>
          </p:cNvPr>
          <p:cNvCxnSpPr/>
          <p:nvPr/>
        </p:nvCxnSpPr>
        <p:spPr>
          <a:xfrm flipV="1">
            <a:off x="1996580" y="2600587"/>
            <a:ext cx="604007" cy="67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Nawias klamrowy otwierający 97">
            <a:extLst>
              <a:ext uri="{FF2B5EF4-FFF2-40B4-BE49-F238E27FC236}">
                <a16:creationId xmlns:a16="http://schemas.microsoft.com/office/drawing/2014/main" id="{53D185CF-3052-48BD-B112-6D06F87153E6}"/>
              </a:ext>
            </a:extLst>
          </p:cNvPr>
          <p:cNvSpPr/>
          <p:nvPr/>
        </p:nvSpPr>
        <p:spPr>
          <a:xfrm>
            <a:off x="4132007" y="2328107"/>
            <a:ext cx="333548" cy="2640994"/>
          </a:xfrm>
          <a:prstGeom prst="leftBrace">
            <a:avLst>
              <a:gd name="adj1" fmla="val 8333"/>
              <a:gd name="adj2" fmla="val 1156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00" name="Łącznik prosty ze strzałką 99">
            <a:extLst>
              <a:ext uri="{FF2B5EF4-FFF2-40B4-BE49-F238E27FC236}">
                <a16:creationId xmlns:a16="http://schemas.microsoft.com/office/drawing/2014/main" id="{2AA5D480-74C5-47D4-AC94-390CE7345AF4}"/>
              </a:ext>
            </a:extLst>
          </p:cNvPr>
          <p:cNvCxnSpPr/>
          <p:nvPr/>
        </p:nvCxnSpPr>
        <p:spPr>
          <a:xfrm flipV="1">
            <a:off x="3900881" y="4563611"/>
            <a:ext cx="746620" cy="92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Nawias klamrowy otwierający 100">
            <a:extLst>
              <a:ext uri="{FF2B5EF4-FFF2-40B4-BE49-F238E27FC236}">
                <a16:creationId xmlns:a16="http://schemas.microsoft.com/office/drawing/2014/main" id="{D94EA129-8800-46D8-9B85-9B44C7080D28}"/>
              </a:ext>
            </a:extLst>
          </p:cNvPr>
          <p:cNvSpPr/>
          <p:nvPr/>
        </p:nvSpPr>
        <p:spPr>
          <a:xfrm>
            <a:off x="6199723" y="3372528"/>
            <a:ext cx="117164" cy="1585387"/>
          </a:xfrm>
          <a:prstGeom prst="leftBrace">
            <a:avLst>
              <a:gd name="adj1" fmla="val 8333"/>
              <a:gd name="adj2" fmla="val 5158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03" name="Łącznik prosty ze strzałką 102">
            <a:extLst>
              <a:ext uri="{FF2B5EF4-FFF2-40B4-BE49-F238E27FC236}">
                <a16:creationId xmlns:a16="http://schemas.microsoft.com/office/drawing/2014/main" id="{78C6A5D4-670C-41D5-AE98-9CDDD61C7AB9}"/>
              </a:ext>
            </a:extLst>
          </p:cNvPr>
          <p:cNvCxnSpPr>
            <a:cxnSpLocks/>
            <a:endCxn id="101" idx="1"/>
          </p:cNvCxnSpPr>
          <p:nvPr/>
        </p:nvCxnSpPr>
        <p:spPr>
          <a:xfrm>
            <a:off x="5917489" y="2432807"/>
            <a:ext cx="282234" cy="1757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>
            <a:extLst>
              <a:ext uri="{FF2B5EF4-FFF2-40B4-BE49-F238E27FC236}">
                <a16:creationId xmlns:a16="http://schemas.microsoft.com/office/drawing/2014/main" id="{9DF07CE5-A683-4579-B6F5-DCCEE66C2254}"/>
              </a:ext>
            </a:extLst>
          </p:cNvPr>
          <p:cNvCxnSpPr>
            <a:cxnSpLocks/>
            <a:endCxn id="101" idx="1"/>
          </p:cNvCxnSpPr>
          <p:nvPr/>
        </p:nvCxnSpPr>
        <p:spPr>
          <a:xfrm>
            <a:off x="5917489" y="3933546"/>
            <a:ext cx="282234" cy="2568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Łącznik prosty ze strzałką 108">
            <a:extLst>
              <a:ext uri="{FF2B5EF4-FFF2-40B4-BE49-F238E27FC236}">
                <a16:creationId xmlns:a16="http://schemas.microsoft.com/office/drawing/2014/main" id="{40B50457-E1BE-4799-84E3-4CCEBD719FE3}"/>
              </a:ext>
            </a:extLst>
          </p:cNvPr>
          <p:cNvCxnSpPr/>
          <p:nvPr/>
        </p:nvCxnSpPr>
        <p:spPr>
          <a:xfrm>
            <a:off x="5855516" y="4563611"/>
            <a:ext cx="6459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Łącznik prosty ze strzałką 110">
            <a:extLst>
              <a:ext uri="{FF2B5EF4-FFF2-40B4-BE49-F238E27FC236}">
                <a16:creationId xmlns:a16="http://schemas.microsoft.com/office/drawing/2014/main" id="{21F34805-1502-4D95-A117-81C36BA4C134}"/>
              </a:ext>
            </a:extLst>
          </p:cNvPr>
          <p:cNvCxnSpPr/>
          <p:nvPr/>
        </p:nvCxnSpPr>
        <p:spPr>
          <a:xfrm flipV="1">
            <a:off x="5917489" y="2905151"/>
            <a:ext cx="659480" cy="372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Nawias klamrowy zamykający 115">
            <a:extLst>
              <a:ext uri="{FF2B5EF4-FFF2-40B4-BE49-F238E27FC236}">
                <a16:creationId xmlns:a16="http://schemas.microsoft.com/office/drawing/2014/main" id="{8A6EEFE9-2E8B-403E-BD7D-929518D6058F}"/>
              </a:ext>
            </a:extLst>
          </p:cNvPr>
          <p:cNvSpPr/>
          <p:nvPr/>
        </p:nvSpPr>
        <p:spPr>
          <a:xfrm>
            <a:off x="7936137" y="2336517"/>
            <a:ext cx="369271" cy="2621396"/>
          </a:xfrm>
          <a:prstGeom prst="rightBrace">
            <a:avLst>
              <a:gd name="adj1" fmla="val 8333"/>
              <a:gd name="adj2" fmla="val 4424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18" name="Łącznik prosty ze strzałką 117">
            <a:extLst>
              <a:ext uri="{FF2B5EF4-FFF2-40B4-BE49-F238E27FC236}">
                <a16:creationId xmlns:a16="http://schemas.microsoft.com/office/drawing/2014/main" id="{E64D9766-B2EB-410D-99D8-E545BB232C46}"/>
              </a:ext>
            </a:extLst>
          </p:cNvPr>
          <p:cNvCxnSpPr>
            <a:cxnSpLocks/>
            <a:stCxn id="116" idx="1"/>
          </p:cNvCxnSpPr>
          <p:nvPr/>
        </p:nvCxnSpPr>
        <p:spPr>
          <a:xfrm flipV="1">
            <a:off x="8305408" y="2827720"/>
            <a:ext cx="58007" cy="6685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Łącznik prosty ze strzałką 119">
            <a:extLst>
              <a:ext uri="{FF2B5EF4-FFF2-40B4-BE49-F238E27FC236}">
                <a16:creationId xmlns:a16="http://schemas.microsoft.com/office/drawing/2014/main" id="{2DA03A9A-B3D4-4564-979E-C411F9CCF44A}"/>
              </a:ext>
            </a:extLst>
          </p:cNvPr>
          <p:cNvCxnSpPr>
            <a:stCxn id="116" idx="1"/>
          </p:cNvCxnSpPr>
          <p:nvPr/>
        </p:nvCxnSpPr>
        <p:spPr>
          <a:xfrm>
            <a:off x="8305408" y="3496223"/>
            <a:ext cx="58007" cy="599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Nawias klamrowy otwierający 121">
            <a:extLst>
              <a:ext uri="{FF2B5EF4-FFF2-40B4-BE49-F238E27FC236}">
                <a16:creationId xmlns:a16="http://schemas.microsoft.com/office/drawing/2014/main" id="{8DEFF975-45A6-4400-98A9-456D047C333D}"/>
              </a:ext>
            </a:extLst>
          </p:cNvPr>
          <p:cNvSpPr/>
          <p:nvPr/>
        </p:nvSpPr>
        <p:spPr>
          <a:xfrm>
            <a:off x="9837618" y="1462924"/>
            <a:ext cx="158604" cy="4574615"/>
          </a:xfrm>
          <a:prstGeom prst="leftBrace">
            <a:avLst>
              <a:gd name="adj1" fmla="val 8333"/>
              <a:gd name="adj2" fmla="val 4468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3" name="Nawias klamrowy zamykający 122">
            <a:extLst>
              <a:ext uri="{FF2B5EF4-FFF2-40B4-BE49-F238E27FC236}">
                <a16:creationId xmlns:a16="http://schemas.microsoft.com/office/drawing/2014/main" id="{D3531A03-B1C1-4E7B-B8A5-3905F717F36E}"/>
              </a:ext>
            </a:extLst>
          </p:cNvPr>
          <p:cNvSpPr/>
          <p:nvPr/>
        </p:nvSpPr>
        <p:spPr>
          <a:xfrm>
            <a:off x="9713990" y="2336517"/>
            <a:ext cx="73481" cy="2632584"/>
          </a:xfrm>
          <a:prstGeom prst="rightBrace">
            <a:avLst>
              <a:gd name="adj1" fmla="val 8333"/>
              <a:gd name="adj2" fmla="val 4458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9546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5FDE1FC-3875-4F06-8845-4DE942095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/>
              <a:t>Oś Priorytetowa III. Ochrona środowiska i adaptacja do zmian klimatu</a:t>
            </a:r>
            <a:r>
              <a:rPr lang="pl-PL" dirty="0"/>
              <a:t> </a:t>
            </a:r>
            <a:br>
              <a:rPr lang="pl-PL" dirty="0"/>
            </a:br>
            <a:r>
              <a:rPr lang="pl-PL" b="1" dirty="0"/>
              <a:t>EFRR - Działanie 3.6 Wsparcie rozwoju systemów oczyszczania ścieków (CT6, PI 6b) 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D26BB737-FA1B-4D86-87D0-C0427DA29785}"/>
              </a:ext>
            </a:extLst>
          </p:cNvPr>
          <p:cNvSpPr txBox="1"/>
          <p:nvPr/>
        </p:nvSpPr>
        <p:spPr>
          <a:xfrm>
            <a:off x="4487607" y="2746071"/>
            <a:ext cx="1493564" cy="3948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Długość sieci kanalizacji sanitarnej (km)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A1E9C4F-5A7E-42AA-9A96-5E3A82BCA701}"/>
              </a:ext>
            </a:extLst>
          </p:cNvPr>
          <p:cNvSpPr txBox="1"/>
          <p:nvPr/>
        </p:nvSpPr>
        <p:spPr>
          <a:xfrm>
            <a:off x="8274946" y="2742312"/>
            <a:ext cx="1495620" cy="63457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Odsetek ludności</a:t>
            </a:r>
            <a:br>
              <a:rPr lang="pl-PL" sz="1000" dirty="0"/>
            </a:br>
            <a:r>
              <a:rPr lang="pl-PL" sz="1000" dirty="0"/>
              <a:t>korzystającej</a:t>
            </a:r>
            <a:br>
              <a:rPr lang="pl-PL" sz="1000" dirty="0"/>
            </a:br>
            <a:r>
              <a:rPr lang="pl-PL" sz="1000" dirty="0"/>
              <a:t>z oczyszczalni</a:t>
            </a:r>
            <a:br>
              <a:rPr lang="pl-PL" sz="1000" dirty="0"/>
            </a:br>
            <a:r>
              <a:rPr lang="pl-PL" sz="1000" dirty="0"/>
              <a:t>ścieków (%)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A7628D7F-9E45-4056-82A6-1C5E633400E3}"/>
              </a:ext>
            </a:extLst>
          </p:cNvPr>
          <p:cNvSpPr txBox="1"/>
          <p:nvPr/>
        </p:nvSpPr>
        <p:spPr>
          <a:xfrm>
            <a:off x="2505324" y="1979154"/>
            <a:ext cx="1619248" cy="55772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Budowa i modernizacja sieci kanalizacyjnych</a:t>
            </a:r>
          </a:p>
          <a:p>
            <a:pPr algn="ctr"/>
            <a:r>
              <a:rPr lang="pl-PL" sz="1000" dirty="0"/>
              <a:t>(Działanie 3.6, CT6, PI 6b)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9814FEFD-49C0-4A93-9AC3-11206E412E0D}"/>
              </a:ext>
            </a:extLst>
          </p:cNvPr>
          <p:cNvSpPr txBox="1"/>
          <p:nvPr/>
        </p:nvSpPr>
        <p:spPr>
          <a:xfrm>
            <a:off x="6305799" y="3833991"/>
            <a:ext cx="1619247" cy="7010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Przewidywana liczba osób korzystających z ulepszonego oczyszczania ścieków (RLM).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1B73382D-756E-4C3C-AE1C-080F17CC03CE}"/>
              </a:ext>
            </a:extLst>
          </p:cNvPr>
          <p:cNvSpPr txBox="1"/>
          <p:nvPr/>
        </p:nvSpPr>
        <p:spPr>
          <a:xfrm>
            <a:off x="10000141" y="1497908"/>
            <a:ext cx="1883410" cy="127110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Zapóźnienia techniczne w zakresie inwestycji i rozwoju systemów sieci i oczyszczania ścieków –  zdekapitalizowana infrastruktura powodująca wtórne zanieczyszczenie wód, niedostosowanie wydajności infrastruktury do potrzeb (negatywne)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52045235-0FE0-4111-ADAE-0C60C7345626}"/>
              </a:ext>
            </a:extLst>
          </p:cNvPr>
          <p:cNvSpPr txBox="1"/>
          <p:nvPr/>
        </p:nvSpPr>
        <p:spPr>
          <a:xfrm>
            <a:off x="9998303" y="3715090"/>
            <a:ext cx="1883410" cy="36463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Wzrost cen materiałów i usług na rynku budowlanym (negatywny)</a:t>
            </a:r>
            <a:endParaRPr lang="pl-PL" sz="900" dirty="0">
              <a:solidFill>
                <a:schemeClr val="tx1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4E2AC585-12D8-4614-9C13-055C181695A5}"/>
              </a:ext>
            </a:extLst>
          </p:cNvPr>
          <p:cNvSpPr txBox="1"/>
          <p:nvPr/>
        </p:nvSpPr>
        <p:spPr>
          <a:xfrm>
            <a:off x="9998303" y="4184519"/>
            <a:ext cx="1883410" cy="84210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Opomiarowanie zużycia</a:t>
            </a:r>
            <a:br>
              <a:rPr lang="pl-PL" sz="900" dirty="0"/>
            </a:br>
            <a:r>
              <a:rPr lang="pl-PL" sz="900" dirty="0"/>
              <a:t>wody (ograniczanie wolumenu powstających ścieków) minimalizujące marnotrawstwo, </a:t>
            </a:r>
            <a:br>
              <a:rPr lang="pl-PL" sz="900" dirty="0"/>
            </a:br>
            <a:r>
              <a:rPr lang="pl-PL" sz="900" dirty="0"/>
              <a:t>stosowanie </a:t>
            </a:r>
            <a:r>
              <a:rPr lang="pl-PL" sz="900" dirty="0" err="1"/>
              <a:t>wodooszczędnych</a:t>
            </a:r>
            <a:r>
              <a:rPr lang="pl-PL" sz="900" dirty="0"/>
              <a:t> urządzeń (pozytywny)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6EDFFC24-D426-4231-9076-3076349270BE}"/>
              </a:ext>
            </a:extLst>
          </p:cNvPr>
          <p:cNvSpPr txBox="1"/>
          <p:nvPr/>
        </p:nvSpPr>
        <p:spPr>
          <a:xfrm>
            <a:off x="9998303" y="5131415"/>
            <a:ext cx="1883410" cy="7356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Wymagająca poprawy świadomość ekonomiczna i ekologicznej społeczeństwa. Problemy związane z nielegalnym poborem wody (negatywny) 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79D90CE5-1595-4160-AA72-5FEA74DD7356}"/>
              </a:ext>
            </a:extLst>
          </p:cNvPr>
          <p:cNvSpPr txBox="1"/>
          <p:nvPr/>
        </p:nvSpPr>
        <p:spPr>
          <a:xfrm>
            <a:off x="2505324" y="3862086"/>
            <a:ext cx="1619248" cy="166785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Budowa indywidualnych systemów oczyszczania ścieków tj. przydomowych lub przyzakładowych oczyszczalni ścieków na obszarach, gdzie budowa sieci kanalizacyjnej jest ekonomicznie lub technicznie niezasadna</a:t>
            </a:r>
          </a:p>
          <a:p>
            <a:pPr algn="ctr"/>
            <a:r>
              <a:rPr lang="pl-PL" sz="1000" dirty="0"/>
              <a:t>(Działanie 3.5, CT6, PI 6b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7E9B11AC-8172-4097-9FFD-F323888C7D45}"/>
              </a:ext>
            </a:extLst>
          </p:cNvPr>
          <p:cNvSpPr txBox="1"/>
          <p:nvPr/>
        </p:nvSpPr>
        <p:spPr>
          <a:xfrm>
            <a:off x="6305796" y="2746071"/>
            <a:ext cx="1619250" cy="56052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Wielkość ładunku ścieków poddanych ulepszonemu oczyszczaniu (RLM)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776EA200-33DB-4CAE-B67D-EA65ED783AFF}"/>
              </a:ext>
            </a:extLst>
          </p:cNvPr>
          <p:cNvSpPr txBox="1"/>
          <p:nvPr/>
        </p:nvSpPr>
        <p:spPr>
          <a:xfrm>
            <a:off x="4492127" y="4016348"/>
            <a:ext cx="1489044" cy="51869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wspartych oczyszczalni ścieków komunalnych (szt.)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493C3E63-3A90-43CD-9FA3-95A7392A24B8}"/>
              </a:ext>
            </a:extLst>
          </p:cNvPr>
          <p:cNvSpPr txBox="1"/>
          <p:nvPr/>
        </p:nvSpPr>
        <p:spPr>
          <a:xfrm>
            <a:off x="8274946" y="3512387"/>
            <a:ext cx="1495620" cy="101934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Odsetek oczyszczalni</a:t>
            </a:r>
            <a:br>
              <a:rPr lang="pl-PL" sz="1000" dirty="0"/>
            </a:br>
            <a:r>
              <a:rPr lang="pl-PL" sz="1000" dirty="0"/>
              <a:t>spełniających warunek III dyrektywy</a:t>
            </a:r>
            <a:br>
              <a:rPr lang="pl-PL" sz="1000" dirty="0"/>
            </a:br>
            <a:r>
              <a:rPr lang="pl-PL" sz="1000" dirty="0"/>
              <a:t>91/271/EWG w ogólnej liczbie oczyszczalni w KPOŚK  (%)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28A544BE-E046-4C7B-AE75-37C833727550}"/>
              </a:ext>
            </a:extLst>
          </p:cNvPr>
          <p:cNvSpPr txBox="1"/>
          <p:nvPr/>
        </p:nvSpPr>
        <p:spPr>
          <a:xfrm>
            <a:off x="287461" y="4751114"/>
            <a:ext cx="1920557" cy="77750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Zrzuty niedostatecznie oczyszczonych ścieków komunalnych zagrażające jakości środowiska wodno-gruntowego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E7EEC214-B19A-4F39-B1D8-7FF4E498C9B8}"/>
              </a:ext>
            </a:extLst>
          </p:cNvPr>
          <p:cNvSpPr txBox="1"/>
          <p:nvPr/>
        </p:nvSpPr>
        <p:spPr>
          <a:xfrm>
            <a:off x="291890" y="3488807"/>
            <a:ext cx="1883410" cy="61758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Niedostatecznie rozwinięta, a po części przestarzała infrastruktura sieciowa systemów ściekowych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5A89DA6B-E0FA-4059-8FAA-CFA40B127CDB}"/>
              </a:ext>
            </a:extLst>
          </p:cNvPr>
          <p:cNvSpPr txBox="1"/>
          <p:nvPr/>
        </p:nvSpPr>
        <p:spPr>
          <a:xfrm>
            <a:off x="297286" y="1979154"/>
            <a:ext cx="1883410" cy="86493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Brak spełnienia zobowiązań akcesyjnych w zakresie oczyszczania ścieków </a:t>
            </a:r>
            <a:br>
              <a:rPr lang="pl-PL" sz="1000" dirty="0"/>
            </a:br>
            <a:r>
              <a:rPr lang="pl-PL" sz="1000" dirty="0"/>
              <a:t>w aglomeracjach od 2 do 10 tys. RLM 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31" name="pole tekstowe 30">
            <a:extLst>
              <a:ext uri="{FF2B5EF4-FFF2-40B4-BE49-F238E27FC236}">
                <a16:creationId xmlns:a16="http://schemas.microsoft.com/office/drawing/2014/main" id="{D4D33003-9F2B-4195-BC96-EEC6362353B7}"/>
              </a:ext>
            </a:extLst>
          </p:cNvPr>
          <p:cNvSpPr txBox="1"/>
          <p:nvPr/>
        </p:nvSpPr>
        <p:spPr>
          <a:xfrm>
            <a:off x="2505324" y="2633250"/>
            <a:ext cx="1619248" cy="112716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Budowa lub modernizacja oczyszczalni ścieków (w tym wsparcie dla gospodarki osadami ściekowymi)</a:t>
            </a:r>
          </a:p>
          <a:p>
            <a:pPr algn="ctr"/>
            <a:r>
              <a:rPr lang="pl-PL" sz="1000" dirty="0"/>
              <a:t>(Działanie 3.6, CT6, PI 6b)</a:t>
            </a:r>
          </a:p>
        </p:txBody>
      </p:sp>
      <p:sp>
        <p:nvSpPr>
          <p:cNvPr id="46" name="pole tekstowe 45">
            <a:extLst>
              <a:ext uri="{FF2B5EF4-FFF2-40B4-BE49-F238E27FC236}">
                <a16:creationId xmlns:a16="http://schemas.microsoft.com/office/drawing/2014/main" id="{D28B2A4E-E4B3-4AC6-937D-FAB1C6D51A4E}"/>
              </a:ext>
            </a:extLst>
          </p:cNvPr>
          <p:cNvSpPr txBox="1"/>
          <p:nvPr/>
        </p:nvSpPr>
        <p:spPr>
          <a:xfrm>
            <a:off x="9998303" y="2874671"/>
            <a:ext cx="1883410" cy="7356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Stosowanie przez niektóre gminy rozliczania za odbiór odpadów komunalnych w oparciu o pomierzone zużycie wody (pozytywny)</a:t>
            </a:r>
            <a:endParaRPr lang="pl-PL" sz="900" dirty="0">
              <a:solidFill>
                <a:schemeClr val="tx1"/>
              </a:solidFill>
            </a:endParaRPr>
          </a:p>
        </p:txBody>
      </p:sp>
      <p:sp>
        <p:nvSpPr>
          <p:cNvPr id="50" name="Nawias klamrowy zamykający 49">
            <a:extLst>
              <a:ext uri="{FF2B5EF4-FFF2-40B4-BE49-F238E27FC236}">
                <a16:creationId xmlns:a16="http://schemas.microsoft.com/office/drawing/2014/main" id="{21CA3FD2-27C3-40C2-BED9-3960888E2E90}"/>
              </a:ext>
            </a:extLst>
          </p:cNvPr>
          <p:cNvSpPr/>
          <p:nvPr/>
        </p:nvSpPr>
        <p:spPr>
          <a:xfrm>
            <a:off x="2175300" y="1979154"/>
            <a:ext cx="100449" cy="3549469"/>
          </a:xfrm>
          <a:prstGeom prst="rightBrace">
            <a:avLst>
              <a:gd name="adj1" fmla="val 8333"/>
              <a:gd name="adj2" fmla="val 4952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" name="Nawias klamrowy otwierający 50">
            <a:extLst>
              <a:ext uri="{FF2B5EF4-FFF2-40B4-BE49-F238E27FC236}">
                <a16:creationId xmlns:a16="http://schemas.microsoft.com/office/drawing/2014/main" id="{23E0C324-1A61-4208-A696-2C9DEFE8F3C6}"/>
              </a:ext>
            </a:extLst>
          </p:cNvPr>
          <p:cNvSpPr/>
          <p:nvPr/>
        </p:nvSpPr>
        <p:spPr>
          <a:xfrm>
            <a:off x="2340527" y="1979154"/>
            <a:ext cx="159397" cy="3549469"/>
          </a:xfrm>
          <a:prstGeom prst="leftBrace">
            <a:avLst>
              <a:gd name="adj1" fmla="val 8333"/>
              <a:gd name="adj2" fmla="val 497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Nawias klamrowy zamykający 51">
            <a:extLst>
              <a:ext uri="{FF2B5EF4-FFF2-40B4-BE49-F238E27FC236}">
                <a16:creationId xmlns:a16="http://schemas.microsoft.com/office/drawing/2014/main" id="{21593C7A-2712-411C-B206-4A876BF1EB64}"/>
              </a:ext>
            </a:extLst>
          </p:cNvPr>
          <p:cNvSpPr/>
          <p:nvPr/>
        </p:nvSpPr>
        <p:spPr>
          <a:xfrm>
            <a:off x="4124572" y="2633250"/>
            <a:ext cx="264670" cy="2895373"/>
          </a:xfrm>
          <a:prstGeom prst="rightBrace">
            <a:avLst>
              <a:gd name="adj1" fmla="val 8333"/>
              <a:gd name="adj2" fmla="val 5608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54" name="Łącznik prosty ze strzałką 53">
            <a:extLst>
              <a:ext uri="{FF2B5EF4-FFF2-40B4-BE49-F238E27FC236}">
                <a16:creationId xmlns:a16="http://schemas.microsoft.com/office/drawing/2014/main" id="{184A006A-68E8-4328-959B-23E464699712}"/>
              </a:ext>
            </a:extLst>
          </p:cNvPr>
          <p:cNvCxnSpPr>
            <a:stCxn id="5" idx="3"/>
          </p:cNvCxnSpPr>
          <p:nvPr/>
        </p:nvCxnSpPr>
        <p:spPr>
          <a:xfrm>
            <a:off x="4124572" y="2258014"/>
            <a:ext cx="531318" cy="803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Nawias klamrowy zamykający 55">
            <a:extLst>
              <a:ext uri="{FF2B5EF4-FFF2-40B4-BE49-F238E27FC236}">
                <a16:creationId xmlns:a16="http://schemas.microsoft.com/office/drawing/2014/main" id="{7C107370-D9C8-4D63-B8C6-21EE71A89560}"/>
              </a:ext>
            </a:extLst>
          </p:cNvPr>
          <p:cNvSpPr/>
          <p:nvPr/>
        </p:nvSpPr>
        <p:spPr>
          <a:xfrm>
            <a:off x="5968255" y="2742756"/>
            <a:ext cx="193197" cy="179229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7" name="Nawias klamrowy otwierający 56">
            <a:extLst>
              <a:ext uri="{FF2B5EF4-FFF2-40B4-BE49-F238E27FC236}">
                <a16:creationId xmlns:a16="http://schemas.microsoft.com/office/drawing/2014/main" id="{4815D112-1126-4237-AF35-AE65975D538F}"/>
              </a:ext>
            </a:extLst>
          </p:cNvPr>
          <p:cNvSpPr/>
          <p:nvPr/>
        </p:nvSpPr>
        <p:spPr>
          <a:xfrm>
            <a:off x="6192430" y="2746071"/>
            <a:ext cx="113365" cy="1785661"/>
          </a:xfrm>
          <a:prstGeom prst="leftBrace">
            <a:avLst>
              <a:gd name="adj1" fmla="val 8333"/>
              <a:gd name="adj2" fmla="val 504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8" name="Nawias klamrowy zamykający 57">
            <a:extLst>
              <a:ext uri="{FF2B5EF4-FFF2-40B4-BE49-F238E27FC236}">
                <a16:creationId xmlns:a16="http://schemas.microsoft.com/office/drawing/2014/main" id="{B99D1C29-F64B-47FD-8D08-10F21FDD9C88}"/>
              </a:ext>
            </a:extLst>
          </p:cNvPr>
          <p:cNvSpPr/>
          <p:nvPr/>
        </p:nvSpPr>
        <p:spPr>
          <a:xfrm>
            <a:off x="7925046" y="2742756"/>
            <a:ext cx="144343" cy="179229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Nawias klamrowy otwierający 58">
            <a:extLst>
              <a:ext uri="{FF2B5EF4-FFF2-40B4-BE49-F238E27FC236}">
                <a16:creationId xmlns:a16="http://schemas.microsoft.com/office/drawing/2014/main" id="{9F85198E-DAAF-4A2F-9919-EF6C0521B246}"/>
              </a:ext>
            </a:extLst>
          </p:cNvPr>
          <p:cNvSpPr/>
          <p:nvPr/>
        </p:nvSpPr>
        <p:spPr>
          <a:xfrm>
            <a:off x="8069393" y="2749386"/>
            <a:ext cx="205553" cy="178234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0" name="Nawias klamrowy otwierający 59">
            <a:extLst>
              <a:ext uri="{FF2B5EF4-FFF2-40B4-BE49-F238E27FC236}">
                <a16:creationId xmlns:a16="http://schemas.microsoft.com/office/drawing/2014/main" id="{FC450344-CAE0-4F13-8699-4494E6A9A6B4}"/>
              </a:ext>
            </a:extLst>
          </p:cNvPr>
          <p:cNvSpPr/>
          <p:nvPr/>
        </p:nvSpPr>
        <p:spPr>
          <a:xfrm>
            <a:off x="9851473" y="1497908"/>
            <a:ext cx="146830" cy="4369135"/>
          </a:xfrm>
          <a:prstGeom prst="leftBrace">
            <a:avLst>
              <a:gd name="adj1" fmla="val 8333"/>
              <a:gd name="adj2" fmla="val 4443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62" name="Łącznik prosty ze strzałką 61">
            <a:extLst>
              <a:ext uri="{FF2B5EF4-FFF2-40B4-BE49-F238E27FC236}">
                <a16:creationId xmlns:a16="http://schemas.microsoft.com/office/drawing/2014/main" id="{A7D3498A-F39C-42F4-8F68-78C84B2D4954}"/>
              </a:ext>
            </a:extLst>
          </p:cNvPr>
          <p:cNvCxnSpPr>
            <a:cxnSpLocks/>
            <a:endCxn id="60" idx="1"/>
          </p:cNvCxnSpPr>
          <p:nvPr/>
        </p:nvCxnSpPr>
        <p:spPr>
          <a:xfrm>
            <a:off x="9600227" y="2866274"/>
            <a:ext cx="251246" cy="572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prosty ze strzałką 63">
            <a:extLst>
              <a:ext uri="{FF2B5EF4-FFF2-40B4-BE49-F238E27FC236}">
                <a16:creationId xmlns:a16="http://schemas.microsoft.com/office/drawing/2014/main" id="{C6B1FA91-DE98-4F61-84F3-538E25F57E70}"/>
              </a:ext>
            </a:extLst>
          </p:cNvPr>
          <p:cNvCxnSpPr>
            <a:cxnSpLocks/>
            <a:endCxn id="60" idx="1"/>
          </p:cNvCxnSpPr>
          <p:nvPr/>
        </p:nvCxnSpPr>
        <p:spPr>
          <a:xfrm flipV="1">
            <a:off x="9645920" y="3439202"/>
            <a:ext cx="205553" cy="1019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072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1BCFCF-2F54-4794-98FF-BDA1980AE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/>
              <a:t>Oś Priorytetowa III. Ochrona środowiska i adaptacja do zmian klimatu</a:t>
            </a:r>
            <a:r>
              <a:rPr lang="pl-PL" dirty="0"/>
              <a:t> </a:t>
            </a:r>
            <a:r>
              <a:rPr lang="pl-PL" b="1" dirty="0"/>
              <a:t>EFRR - Działanie 3.7 Rozwój gospodarki odpadami komunalnymi i 3.8 Rozwój gospodarki odpadami niebezpiecznymi (CT6, PI 6a)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179A155-4121-4897-AB94-1F54E2733356}"/>
              </a:ext>
            </a:extLst>
          </p:cNvPr>
          <p:cNvSpPr txBox="1"/>
          <p:nvPr/>
        </p:nvSpPr>
        <p:spPr>
          <a:xfrm>
            <a:off x="6291236" y="2953297"/>
            <a:ext cx="1621794" cy="5249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Moc przerobowa zakładu zagospodarowania odpadów (Mg/rok)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4C1EA0B-FDB2-4EC8-B9E6-6E44291DCA4A}"/>
              </a:ext>
            </a:extLst>
          </p:cNvPr>
          <p:cNvSpPr txBox="1"/>
          <p:nvPr/>
        </p:nvSpPr>
        <p:spPr>
          <a:xfrm>
            <a:off x="8197405" y="4449179"/>
            <a:ext cx="1495620" cy="110251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Udział odpadów komunalnych niepodlegających składowaniu w ogólnej masie odpadów komunalnych</a:t>
            </a:r>
            <a:br>
              <a:rPr lang="pl-PL" sz="900" dirty="0"/>
            </a:br>
            <a:r>
              <a:rPr lang="pl-PL" sz="900" dirty="0"/>
              <a:t>wytworzonych (%)</a:t>
            </a:r>
            <a:endParaRPr lang="pl-PL" sz="900" dirty="0">
              <a:solidFill>
                <a:schemeClr val="tx1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E48C900F-BDFD-4F06-97A4-FFDD300A5B01}"/>
              </a:ext>
            </a:extLst>
          </p:cNvPr>
          <p:cNvSpPr txBox="1"/>
          <p:nvPr/>
        </p:nvSpPr>
        <p:spPr>
          <a:xfrm>
            <a:off x="4333973" y="2075745"/>
            <a:ext cx="1589123" cy="58182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Liczba wspartych Punktów Selektywnego Zbierania Odpadów Komunalnych (szt.)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186A9B84-AD28-4595-BB19-957EBE3E6AE9}"/>
              </a:ext>
            </a:extLst>
          </p:cNvPr>
          <p:cNvSpPr txBox="1"/>
          <p:nvPr/>
        </p:nvSpPr>
        <p:spPr>
          <a:xfrm>
            <a:off x="6283626" y="2083509"/>
            <a:ext cx="1619250" cy="58182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Dodatkowe możliwości przerobowe w zakresie recyklingu odpadów (tony/rok) 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A55A656-DF16-40B2-A2E9-42A731362268}"/>
              </a:ext>
            </a:extLst>
          </p:cNvPr>
          <p:cNvSpPr txBox="1"/>
          <p:nvPr/>
        </p:nvSpPr>
        <p:spPr>
          <a:xfrm>
            <a:off x="9987555" y="1451675"/>
            <a:ext cx="1883410" cy="4003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Wymagająca  ciągłej poprawy świadomość ekologiczna  mieszkańców (negatywny)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5FAB3D11-184D-40DF-8B2A-F87790C2B666}"/>
              </a:ext>
            </a:extLst>
          </p:cNvPr>
          <p:cNvSpPr txBox="1"/>
          <p:nvPr/>
        </p:nvSpPr>
        <p:spPr>
          <a:xfrm>
            <a:off x="9981205" y="3026763"/>
            <a:ext cx="1883410" cy="5249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Systemowe braki wdrożenia wybranych rozwiązań formalno prawnych (np. system kaucyjny, opóźnienia we wdrożeniu bazy danych o odpadach)</a:t>
            </a:r>
            <a:endParaRPr lang="pl-PL" sz="800" dirty="0">
              <a:solidFill>
                <a:schemeClr val="tx1"/>
              </a:solidFill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2097BB34-7417-473E-97AC-C5AB48DFCA87}"/>
              </a:ext>
            </a:extLst>
          </p:cNvPr>
          <p:cNvSpPr txBox="1"/>
          <p:nvPr/>
        </p:nvSpPr>
        <p:spPr>
          <a:xfrm>
            <a:off x="9981205" y="3611076"/>
            <a:ext cx="1883410" cy="7860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Wieloletnie zapóźnienia technologiczne systemów organizowania i gospodarowania odpadami komunalnymi – ukierunkowanie systemów na gospodarowanie odpadami zmieszanymi (negatywne)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8DF3317A-2A8B-4AEF-8737-17A3FA1571C1}"/>
              </a:ext>
            </a:extLst>
          </p:cNvPr>
          <p:cNvSpPr txBox="1"/>
          <p:nvPr/>
        </p:nvSpPr>
        <p:spPr>
          <a:xfrm>
            <a:off x="329034" y="3084998"/>
            <a:ext cx="1880359" cy="5184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Nielegalne pozostawianie odpadów w miejscach do tego nieprzeznaczonych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486934F1-A06B-43E0-8BA5-AD80A2B005E6}"/>
              </a:ext>
            </a:extLst>
          </p:cNvPr>
          <p:cNvSpPr txBox="1"/>
          <p:nvPr/>
        </p:nvSpPr>
        <p:spPr>
          <a:xfrm>
            <a:off x="2467212" y="1268103"/>
            <a:ext cx="1619248" cy="18645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Kompleksowe inwestycje w zakresie rozwoju systemu gospodarki odpadami komunalnymi w infrastrukturę do selektywnej zbiórki i przetwarzania odpadów: szkła, metalu, plastiku, papieru, odpadów biodegradowalnych oraz pozostałych odpadów komunalnych w połączeniu z edukacją lokalnej społeczności objętej projektem</a:t>
            </a:r>
          </a:p>
          <a:p>
            <a:pPr algn="ctr"/>
            <a:r>
              <a:rPr lang="pl-PL" sz="900" dirty="0"/>
              <a:t>(Działanie 3.6, CT6, PI 6a)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977BB3D2-5315-4258-AE7D-6BD02ADE2D91}"/>
              </a:ext>
            </a:extLst>
          </p:cNvPr>
          <p:cNvSpPr txBox="1"/>
          <p:nvPr/>
        </p:nvSpPr>
        <p:spPr>
          <a:xfrm>
            <a:off x="2464691" y="4537134"/>
            <a:ext cx="1619248" cy="112631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Budowa (przebudowa) zakładów oraz instalacji i urządzeń odzysku, unieszkodliwiania odpadów innych niż komunalne oraz niebezpieczne</a:t>
            </a:r>
          </a:p>
          <a:p>
            <a:pPr algn="ctr"/>
            <a:r>
              <a:rPr lang="pl-PL" sz="900" dirty="0"/>
              <a:t>(Działanie 3.7, CT6, PI 6a)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3902B03D-4442-4CED-8D6D-7BCC80CFA02B}"/>
              </a:ext>
            </a:extLst>
          </p:cNvPr>
          <p:cNvSpPr txBox="1"/>
          <p:nvPr/>
        </p:nvSpPr>
        <p:spPr>
          <a:xfrm>
            <a:off x="9987555" y="2294426"/>
            <a:ext cx="1883410" cy="67088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Zawirowania na światowym rynku obrotu odpadami - problemy z zagospodarowaniem wyselekcjonowanych frakcji surowcowych odpadów  (negatywny)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75D0338F-8AAD-46C5-86BE-9D7BAFCE2F1A}"/>
              </a:ext>
            </a:extLst>
          </p:cNvPr>
          <p:cNvSpPr txBox="1"/>
          <p:nvPr/>
        </p:nvSpPr>
        <p:spPr>
          <a:xfrm>
            <a:off x="9981205" y="4456477"/>
            <a:ext cx="1883410" cy="7860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Późno wprowadzone zmiany legislacyjne w zakresie gospodarowania odpadami komunalnymi – szczególnie w zakresie ujednoliconego systemu selektywnego zbierania odpadów komunalnych (negatywny)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C6B5AEA0-4B5D-4FAD-92EC-EA7483132EF7}"/>
              </a:ext>
            </a:extLst>
          </p:cNvPr>
          <p:cNvSpPr txBox="1"/>
          <p:nvPr/>
        </p:nvSpPr>
        <p:spPr>
          <a:xfrm>
            <a:off x="9987555" y="1917344"/>
            <a:ext cx="1883410" cy="31680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Rozwój społeczno-gospodarczy oparty na konsumpcjonizmie (negatywny)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39DFE7D8-F0FA-49FA-8A76-A01E6CE84DC9}"/>
              </a:ext>
            </a:extLst>
          </p:cNvPr>
          <p:cNvSpPr txBox="1"/>
          <p:nvPr/>
        </p:nvSpPr>
        <p:spPr>
          <a:xfrm>
            <a:off x="2464691" y="5663453"/>
            <a:ext cx="1619248" cy="11347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Oczyszczanie terenu z odpadów zawierających azbest wraz z zapewnieniem ich bezpiecznego unieszkodliwienia (budowa kwater na składowisku odpadów(Działanie 3.7, CT6, PI 6a)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8A80FEE7-E7FE-49F4-A9CC-6F503226E15F}"/>
              </a:ext>
            </a:extLst>
          </p:cNvPr>
          <p:cNvSpPr txBox="1"/>
          <p:nvPr/>
        </p:nvSpPr>
        <p:spPr>
          <a:xfrm>
            <a:off x="329035" y="2030753"/>
            <a:ext cx="1880359" cy="81524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Zbyt niska efektywność systemów zagospodarowania odpadów komunalnych zagrażająca spełnieniu krajowych i unijnych celów w zakresie gospodarki odpadami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822B4DF9-5878-40DC-A453-FCEB97C4A6B1}"/>
              </a:ext>
            </a:extLst>
          </p:cNvPr>
          <p:cNvSpPr txBox="1"/>
          <p:nvPr/>
        </p:nvSpPr>
        <p:spPr>
          <a:xfrm>
            <a:off x="329033" y="3842431"/>
            <a:ext cx="1880359" cy="60674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Brak dostępu części mieszkańców województwa do infrastruktury do selektywnej zbiórki odpowiedniej jakości 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7827F420-07E8-4E8C-B1F9-04E41F630499}"/>
              </a:ext>
            </a:extLst>
          </p:cNvPr>
          <p:cNvSpPr txBox="1"/>
          <p:nvPr/>
        </p:nvSpPr>
        <p:spPr>
          <a:xfrm>
            <a:off x="329032" y="4688175"/>
            <a:ext cx="1880359" cy="89177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Niepełne dostosowanie istniejących systemów i infrastruktury gospodarowania odpadami przemysłowymi i niebezpiecznymi do potrzeb rozwijającego się przemysłu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FC935850-38A3-4BC6-8031-12BD297F6F13}"/>
              </a:ext>
            </a:extLst>
          </p:cNvPr>
          <p:cNvSpPr txBox="1"/>
          <p:nvPr/>
        </p:nvSpPr>
        <p:spPr>
          <a:xfrm>
            <a:off x="4331428" y="2837195"/>
            <a:ext cx="1589123" cy="5184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Liczba wspartych zakładów zagospodarowania odpadów (szt.)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32B9F332-A364-4A41-AE50-7CAF73A3130A}"/>
              </a:ext>
            </a:extLst>
          </p:cNvPr>
          <p:cNvSpPr txBox="1"/>
          <p:nvPr/>
        </p:nvSpPr>
        <p:spPr>
          <a:xfrm>
            <a:off x="2467212" y="3131442"/>
            <a:ext cx="1619248" cy="14219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Kompleksowe inwestycje w zakresie rozwoju systemu gospodarki odpadami komunalnymi w infrastrukturę do recyklingu, sortowania i kompostowania, infrastrukturę do zbiórki, przetwarzania i utylizacji odpadów niebezpiecznych</a:t>
            </a:r>
          </a:p>
          <a:p>
            <a:pPr algn="ctr"/>
            <a:r>
              <a:rPr lang="pl-PL" sz="900" dirty="0"/>
              <a:t>(Działanie 3.7, CT6, PI 6a)</a:t>
            </a:r>
          </a:p>
        </p:txBody>
      </p:sp>
      <p:sp>
        <p:nvSpPr>
          <p:cNvPr id="39" name="pole tekstowe 38">
            <a:extLst>
              <a:ext uri="{FF2B5EF4-FFF2-40B4-BE49-F238E27FC236}">
                <a16:creationId xmlns:a16="http://schemas.microsoft.com/office/drawing/2014/main" id="{7BD59165-1B3D-4B06-8F04-5D9C4DDF8858}"/>
              </a:ext>
            </a:extLst>
          </p:cNvPr>
          <p:cNvSpPr txBox="1"/>
          <p:nvPr/>
        </p:nvSpPr>
        <p:spPr>
          <a:xfrm>
            <a:off x="4337203" y="4404212"/>
            <a:ext cx="1589123" cy="34277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Liczba przebudowanych składowisk odpadów (szt.)</a:t>
            </a:r>
          </a:p>
        </p:txBody>
      </p: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57644E77-F85F-4367-845D-AFC0AE29C309}"/>
              </a:ext>
            </a:extLst>
          </p:cNvPr>
          <p:cNvSpPr txBox="1"/>
          <p:nvPr/>
        </p:nvSpPr>
        <p:spPr>
          <a:xfrm>
            <a:off x="4335931" y="3535261"/>
            <a:ext cx="1589123" cy="7077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Masa wycofanych z użytkowania i unieszkodliwionych wyrobów zawierających azbest (Mg)</a:t>
            </a:r>
          </a:p>
        </p:txBody>
      </p:sp>
      <p:sp>
        <p:nvSpPr>
          <p:cNvPr id="41" name="pole tekstowe 40">
            <a:extLst>
              <a:ext uri="{FF2B5EF4-FFF2-40B4-BE49-F238E27FC236}">
                <a16:creationId xmlns:a16="http://schemas.microsoft.com/office/drawing/2014/main" id="{8CE6C8AD-31A8-4B3A-B44F-570DD427EC73}"/>
              </a:ext>
            </a:extLst>
          </p:cNvPr>
          <p:cNvSpPr txBox="1"/>
          <p:nvPr/>
        </p:nvSpPr>
        <p:spPr>
          <a:xfrm>
            <a:off x="4337203" y="4908177"/>
            <a:ext cx="1589123" cy="66863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Dodatkowa pojemność przebudowanych składowisk odpadów niebezpiecznych (m3)</a:t>
            </a:r>
          </a:p>
        </p:txBody>
      </p:sp>
      <p:sp>
        <p:nvSpPr>
          <p:cNvPr id="50" name="pole tekstowe 49">
            <a:extLst>
              <a:ext uri="{FF2B5EF4-FFF2-40B4-BE49-F238E27FC236}">
                <a16:creationId xmlns:a16="http://schemas.microsoft.com/office/drawing/2014/main" id="{9A5478F2-6468-4A5B-AE00-F8F7B35FF619}"/>
              </a:ext>
            </a:extLst>
          </p:cNvPr>
          <p:cNvSpPr txBox="1"/>
          <p:nvPr/>
        </p:nvSpPr>
        <p:spPr>
          <a:xfrm>
            <a:off x="6291236" y="3721673"/>
            <a:ext cx="1621794" cy="47099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Liczba osób objętych selektywnym zbieraniem odpadów (osoby)</a:t>
            </a:r>
          </a:p>
        </p:txBody>
      </p:sp>
      <p:sp>
        <p:nvSpPr>
          <p:cNvPr id="51" name="pole tekstowe 50">
            <a:extLst>
              <a:ext uri="{FF2B5EF4-FFF2-40B4-BE49-F238E27FC236}">
                <a16:creationId xmlns:a16="http://schemas.microsoft.com/office/drawing/2014/main" id="{7EC77117-AD03-4253-AC1A-D573D85986E8}"/>
              </a:ext>
            </a:extLst>
          </p:cNvPr>
          <p:cNvSpPr txBox="1"/>
          <p:nvPr/>
        </p:nvSpPr>
        <p:spPr>
          <a:xfrm>
            <a:off x="6291236" y="4449179"/>
            <a:ext cx="1621794" cy="39992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Masa odpadów poddanych recyklingowi (Mg/rok)</a:t>
            </a:r>
          </a:p>
        </p:txBody>
      </p:sp>
      <p:sp>
        <p:nvSpPr>
          <p:cNvPr id="52" name="pole tekstowe 51">
            <a:extLst>
              <a:ext uri="{FF2B5EF4-FFF2-40B4-BE49-F238E27FC236}">
                <a16:creationId xmlns:a16="http://schemas.microsoft.com/office/drawing/2014/main" id="{2CA20830-9125-46DE-893B-D09692A6CE83}"/>
              </a:ext>
            </a:extLst>
          </p:cNvPr>
          <p:cNvSpPr txBox="1"/>
          <p:nvPr/>
        </p:nvSpPr>
        <p:spPr>
          <a:xfrm>
            <a:off x="6291236" y="5085941"/>
            <a:ext cx="1621794" cy="49087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Masa unieszkodliwionych odpadów niebezpiecznych (Mg)</a:t>
            </a:r>
          </a:p>
        </p:txBody>
      </p:sp>
      <p:sp>
        <p:nvSpPr>
          <p:cNvPr id="59" name="pole tekstowe 58">
            <a:extLst>
              <a:ext uri="{FF2B5EF4-FFF2-40B4-BE49-F238E27FC236}">
                <a16:creationId xmlns:a16="http://schemas.microsoft.com/office/drawing/2014/main" id="{4C29E1B8-D1E3-4F8C-AD12-5BC40CF35BC7}"/>
              </a:ext>
            </a:extLst>
          </p:cNvPr>
          <p:cNvSpPr txBox="1"/>
          <p:nvPr/>
        </p:nvSpPr>
        <p:spPr>
          <a:xfrm>
            <a:off x="8197405" y="2083509"/>
            <a:ext cx="1495620" cy="43771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Odpady zebrane selektywnie w relacji do ogółu odpadów (%)</a:t>
            </a:r>
            <a:endParaRPr lang="pl-PL" sz="900" dirty="0">
              <a:solidFill>
                <a:schemeClr val="tx1"/>
              </a:solidFill>
            </a:endParaRPr>
          </a:p>
        </p:txBody>
      </p:sp>
      <p:sp>
        <p:nvSpPr>
          <p:cNvPr id="66" name="pole tekstowe 65">
            <a:extLst>
              <a:ext uri="{FF2B5EF4-FFF2-40B4-BE49-F238E27FC236}">
                <a16:creationId xmlns:a16="http://schemas.microsoft.com/office/drawing/2014/main" id="{8808DB10-F4F6-4591-BE00-B09DF8BCC729}"/>
              </a:ext>
            </a:extLst>
          </p:cNvPr>
          <p:cNvSpPr txBox="1"/>
          <p:nvPr/>
        </p:nvSpPr>
        <p:spPr>
          <a:xfrm>
            <a:off x="9981205" y="5301878"/>
            <a:ext cx="1883410" cy="55196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Stosowanie przez niektóre gminy rozliczania za odbiór odpadów komunalnych w oparciu o pomierzone zużycie wody (pozytywny)</a:t>
            </a:r>
            <a:endParaRPr lang="pl-PL" sz="800" dirty="0">
              <a:solidFill>
                <a:schemeClr val="tx1"/>
              </a:solidFill>
            </a:endParaRPr>
          </a:p>
        </p:txBody>
      </p:sp>
      <p:sp>
        <p:nvSpPr>
          <p:cNvPr id="68" name="Nawias klamrowy otwierający 67">
            <a:extLst>
              <a:ext uri="{FF2B5EF4-FFF2-40B4-BE49-F238E27FC236}">
                <a16:creationId xmlns:a16="http://schemas.microsoft.com/office/drawing/2014/main" id="{6BD13950-E1E4-4585-BF6E-97E9D6DC1823}"/>
              </a:ext>
            </a:extLst>
          </p:cNvPr>
          <p:cNvSpPr/>
          <p:nvPr/>
        </p:nvSpPr>
        <p:spPr>
          <a:xfrm>
            <a:off x="2263253" y="3131442"/>
            <a:ext cx="201438" cy="3644565"/>
          </a:xfrm>
          <a:prstGeom prst="leftBrace">
            <a:avLst>
              <a:gd name="adj1" fmla="val 8333"/>
              <a:gd name="adj2" fmla="val 550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0" name="Łącznik prosty ze strzałką 69">
            <a:extLst>
              <a:ext uri="{FF2B5EF4-FFF2-40B4-BE49-F238E27FC236}">
                <a16:creationId xmlns:a16="http://schemas.microsoft.com/office/drawing/2014/main" id="{B4CFDF22-A531-454E-941D-E35C134A656B}"/>
              </a:ext>
            </a:extLst>
          </p:cNvPr>
          <p:cNvCxnSpPr>
            <a:cxnSpLocks/>
          </p:cNvCxnSpPr>
          <p:nvPr/>
        </p:nvCxnSpPr>
        <p:spPr>
          <a:xfrm flipV="1">
            <a:off x="2080470" y="1397396"/>
            <a:ext cx="489453" cy="1260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Łącznik prosty ze strzałką 71">
            <a:extLst>
              <a:ext uri="{FF2B5EF4-FFF2-40B4-BE49-F238E27FC236}">
                <a16:creationId xmlns:a16="http://schemas.microsoft.com/office/drawing/2014/main" id="{A4B0930D-DDDC-4DBC-9D4B-A246AAA85642}"/>
              </a:ext>
            </a:extLst>
          </p:cNvPr>
          <p:cNvCxnSpPr/>
          <p:nvPr/>
        </p:nvCxnSpPr>
        <p:spPr>
          <a:xfrm>
            <a:off x="2080470" y="2657567"/>
            <a:ext cx="515666" cy="801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Łącznik prosty ze strzałką 73">
            <a:extLst>
              <a:ext uri="{FF2B5EF4-FFF2-40B4-BE49-F238E27FC236}">
                <a16:creationId xmlns:a16="http://schemas.microsoft.com/office/drawing/2014/main" id="{E76DCF2C-CF1A-46F9-8E07-4C0D56E8757F}"/>
              </a:ext>
            </a:extLst>
          </p:cNvPr>
          <p:cNvCxnSpPr>
            <a:cxnSpLocks/>
          </p:cNvCxnSpPr>
          <p:nvPr/>
        </p:nvCxnSpPr>
        <p:spPr>
          <a:xfrm flipV="1">
            <a:off x="2054257" y="1545014"/>
            <a:ext cx="515666" cy="1879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Łącznik prosty ze strzałką 77">
            <a:extLst>
              <a:ext uri="{FF2B5EF4-FFF2-40B4-BE49-F238E27FC236}">
                <a16:creationId xmlns:a16="http://schemas.microsoft.com/office/drawing/2014/main" id="{19B61AC6-712B-4B68-BD34-BEACF9F762DF}"/>
              </a:ext>
            </a:extLst>
          </p:cNvPr>
          <p:cNvCxnSpPr/>
          <p:nvPr/>
        </p:nvCxnSpPr>
        <p:spPr>
          <a:xfrm flipV="1">
            <a:off x="2106682" y="1917344"/>
            <a:ext cx="463241" cy="2012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Nawias klamrowy otwierający 79">
            <a:extLst>
              <a:ext uri="{FF2B5EF4-FFF2-40B4-BE49-F238E27FC236}">
                <a16:creationId xmlns:a16="http://schemas.microsoft.com/office/drawing/2014/main" id="{B46A6757-3869-4DCD-8B56-CFD171C012CA}"/>
              </a:ext>
            </a:extLst>
          </p:cNvPr>
          <p:cNvSpPr/>
          <p:nvPr/>
        </p:nvSpPr>
        <p:spPr>
          <a:xfrm>
            <a:off x="4198947" y="2075745"/>
            <a:ext cx="132481" cy="1279887"/>
          </a:xfrm>
          <a:prstGeom prst="leftBrace">
            <a:avLst>
              <a:gd name="adj1" fmla="val 8333"/>
              <a:gd name="adj2" fmla="val 250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82" name="Łącznik prosty ze strzałką 81">
            <a:extLst>
              <a:ext uri="{FF2B5EF4-FFF2-40B4-BE49-F238E27FC236}">
                <a16:creationId xmlns:a16="http://schemas.microsoft.com/office/drawing/2014/main" id="{56161630-9E2B-4B06-8037-15A6CF06527B}"/>
              </a:ext>
            </a:extLst>
          </p:cNvPr>
          <p:cNvCxnSpPr>
            <a:endCxn id="80" idx="1"/>
          </p:cNvCxnSpPr>
          <p:nvPr/>
        </p:nvCxnSpPr>
        <p:spPr>
          <a:xfrm flipV="1">
            <a:off x="3984771" y="2396907"/>
            <a:ext cx="214176" cy="1027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Łącznik prosty ze strzałką 83">
            <a:extLst>
              <a:ext uri="{FF2B5EF4-FFF2-40B4-BE49-F238E27FC236}">
                <a16:creationId xmlns:a16="http://schemas.microsoft.com/office/drawing/2014/main" id="{1EF0B66B-BC78-4DD0-9F0E-B4A7AAC72C5A}"/>
              </a:ext>
            </a:extLst>
          </p:cNvPr>
          <p:cNvCxnSpPr>
            <a:cxnSpLocks/>
          </p:cNvCxnSpPr>
          <p:nvPr/>
        </p:nvCxnSpPr>
        <p:spPr>
          <a:xfrm>
            <a:off x="3983749" y="3424579"/>
            <a:ext cx="463241" cy="16613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Łącznik prosty ze strzałką 85">
            <a:extLst>
              <a:ext uri="{FF2B5EF4-FFF2-40B4-BE49-F238E27FC236}">
                <a16:creationId xmlns:a16="http://schemas.microsoft.com/office/drawing/2014/main" id="{41A2026A-5E82-4122-A17C-34046B1D4542}"/>
              </a:ext>
            </a:extLst>
          </p:cNvPr>
          <p:cNvCxnSpPr>
            <a:cxnSpLocks/>
          </p:cNvCxnSpPr>
          <p:nvPr/>
        </p:nvCxnSpPr>
        <p:spPr>
          <a:xfrm>
            <a:off x="3997196" y="3433421"/>
            <a:ext cx="459949" cy="1103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Łącznik prosty ze strzałką 87">
            <a:extLst>
              <a:ext uri="{FF2B5EF4-FFF2-40B4-BE49-F238E27FC236}">
                <a16:creationId xmlns:a16="http://schemas.microsoft.com/office/drawing/2014/main" id="{F31E3E47-359F-4BFF-8F21-D7B17D29DA7C}"/>
              </a:ext>
            </a:extLst>
          </p:cNvPr>
          <p:cNvCxnSpPr>
            <a:endCxn id="80" idx="1"/>
          </p:cNvCxnSpPr>
          <p:nvPr/>
        </p:nvCxnSpPr>
        <p:spPr>
          <a:xfrm>
            <a:off x="3968383" y="1619075"/>
            <a:ext cx="230564" cy="777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Łącznik prosty ze strzałką 91">
            <a:extLst>
              <a:ext uri="{FF2B5EF4-FFF2-40B4-BE49-F238E27FC236}">
                <a16:creationId xmlns:a16="http://schemas.microsoft.com/office/drawing/2014/main" id="{7EFEA8B6-8852-430D-841C-506E06A39EE3}"/>
              </a:ext>
            </a:extLst>
          </p:cNvPr>
          <p:cNvCxnSpPr/>
          <p:nvPr/>
        </p:nvCxnSpPr>
        <p:spPr>
          <a:xfrm flipV="1">
            <a:off x="3968383" y="3721673"/>
            <a:ext cx="488762" cy="20667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Łącznik prosty ze strzałką 93">
            <a:extLst>
              <a:ext uri="{FF2B5EF4-FFF2-40B4-BE49-F238E27FC236}">
                <a16:creationId xmlns:a16="http://schemas.microsoft.com/office/drawing/2014/main" id="{5B5A4447-B300-4880-80C3-6D9AFC19BA47}"/>
              </a:ext>
            </a:extLst>
          </p:cNvPr>
          <p:cNvCxnSpPr/>
          <p:nvPr/>
        </p:nvCxnSpPr>
        <p:spPr>
          <a:xfrm flipV="1">
            <a:off x="3997196" y="3196206"/>
            <a:ext cx="459949" cy="15507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Nawias klamrowy zamykający 94">
            <a:extLst>
              <a:ext uri="{FF2B5EF4-FFF2-40B4-BE49-F238E27FC236}">
                <a16:creationId xmlns:a16="http://schemas.microsoft.com/office/drawing/2014/main" id="{52FFF72F-D6CF-4FA9-A772-004D642206C6}"/>
              </a:ext>
            </a:extLst>
          </p:cNvPr>
          <p:cNvSpPr/>
          <p:nvPr/>
        </p:nvSpPr>
        <p:spPr>
          <a:xfrm>
            <a:off x="5920551" y="3535261"/>
            <a:ext cx="253974" cy="2051807"/>
          </a:xfrm>
          <a:prstGeom prst="rightBrace">
            <a:avLst>
              <a:gd name="adj1" fmla="val 8333"/>
              <a:gd name="adj2" fmla="val 8693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7" name="Łącznik prosty ze strzałką 96">
            <a:extLst>
              <a:ext uri="{FF2B5EF4-FFF2-40B4-BE49-F238E27FC236}">
                <a16:creationId xmlns:a16="http://schemas.microsoft.com/office/drawing/2014/main" id="{EEB588F4-508E-492C-9FDF-630CA0CFF4A5}"/>
              </a:ext>
            </a:extLst>
          </p:cNvPr>
          <p:cNvCxnSpPr/>
          <p:nvPr/>
        </p:nvCxnSpPr>
        <p:spPr>
          <a:xfrm>
            <a:off x="5813571" y="3263317"/>
            <a:ext cx="595618" cy="1424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Łącznik prosty ze strzałką 98">
            <a:extLst>
              <a:ext uri="{FF2B5EF4-FFF2-40B4-BE49-F238E27FC236}">
                <a16:creationId xmlns:a16="http://schemas.microsoft.com/office/drawing/2014/main" id="{650DC02B-454E-4256-B00D-AB4BC0015854}"/>
              </a:ext>
            </a:extLst>
          </p:cNvPr>
          <p:cNvCxnSpPr/>
          <p:nvPr/>
        </p:nvCxnSpPr>
        <p:spPr>
          <a:xfrm flipV="1">
            <a:off x="5805182" y="3084998"/>
            <a:ext cx="604007" cy="178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Łącznik prosty ze strzałką 100">
            <a:extLst>
              <a:ext uri="{FF2B5EF4-FFF2-40B4-BE49-F238E27FC236}">
                <a16:creationId xmlns:a16="http://schemas.microsoft.com/office/drawing/2014/main" id="{79083C54-5FE1-4887-B40B-99C7FE2FB437}"/>
              </a:ext>
            </a:extLst>
          </p:cNvPr>
          <p:cNvCxnSpPr/>
          <p:nvPr/>
        </p:nvCxnSpPr>
        <p:spPr>
          <a:xfrm flipV="1">
            <a:off x="5813571" y="2234146"/>
            <a:ext cx="587229" cy="1029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Łącznik prosty ze strzałką 102">
            <a:extLst>
              <a:ext uri="{FF2B5EF4-FFF2-40B4-BE49-F238E27FC236}">
                <a16:creationId xmlns:a16="http://schemas.microsoft.com/office/drawing/2014/main" id="{A27A4ADE-8B5A-408E-B2FE-2E02E01FED7D}"/>
              </a:ext>
            </a:extLst>
          </p:cNvPr>
          <p:cNvCxnSpPr/>
          <p:nvPr/>
        </p:nvCxnSpPr>
        <p:spPr>
          <a:xfrm flipV="1">
            <a:off x="5813571" y="2147582"/>
            <a:ext cx="587229" cy="146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Łącznik prosty ze strzałką 104">
            <a:extLst>
              <a:ext uri="{FF2B5EF4-FFF2-40B4-BE49-F238E27FC236}">
                <a16:creationId xmlns:a16="http://schemas.microsoft.com/office/drawing/2014/main" id="{86349D7B-7ACB-42C7-BBB0-D28D04A238EA}"/>
              </a:ext>
            </a:extLst>
          </p:cNvPr>
          <p:cNvCxnSpPr/>
          <p:nvPr/>
        </p:nvCxnSpPr>
        <p:spPr>
          <a:xfrm>
            <a:off x="5813571" y="2294426"/>
            <a:ext cx="587229" cy="1548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Nawias klamrowy zamykający 105">
            <a:extLst>
              <a:ext uri="{FF2B5EF4-FFF2-40B4-BE49-F238E27FC236}">
                <a16:creationId xmlns:a16="http://schemas.microsoft.com/office/drawing/2014/main" id="{F27EA13B-84F9-4A32-8E68-C3BBB6E81C4D}"/>
              </a:ext>
            </a:extLst>
          </p:cNvPr>
          <p:cNvSpPr/>
          <p:nvPr/>
        </p:nvSpPr>
        <p:spPr>
          <a:xfrm>
            <a:off x="7902876" y="2075745"/>
            <a:ext cx="215304" cy="2773354"/>
          </a:xfrm>
          <a:prstGeom prst="rightBrace">
            <a:avLst>
              <a:gd name="adj1" fmla="val 8333"/>
              <a:gd name="adj2" fmla="val 929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08" name="Łącznik prosty ze strzałką 107">
            <a:extLst>
              <a:ext uri="{FF2B5EF4-FFF2-40B4-BE49-F238E27FC236}">
                <a16:creationId xmlns:a16="http://schemas.microsoft.com/office/drawing/2014/main" id="{A2B5C5D7-B28F-45DA-9616-AC44CFA1D2C8}"/>
              </a:ext>
            </a:extLst>
          </p:cNvPr>
          <p:cNvCxnSpPr/>
          <p:nvPr/>
        </p:nvCxnSpPr>
        <p:spPr>
          <a:xfrm flipV="1">
            <a:off x="7759817" y="2234146"/>
            <a:ext cx="562062" cy="1608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Nawias klamrowy otwierający 108">
            <a:extLst>
              <a:ext uri="{FF2B5EF4-FFF2-40B4-BE49-F238E27FC236}">
                <a16:creationId xmlns:a16="http://schemas.microsoft.com/office/drawing/2014/main" id="{CA988A64-F4AB-481C-8F32-CF38461DA3B8}"/>
              </a:ext>
            </a:extLst>
          </p:cNvPr>
          <p:cNvSpPr/>
          <p:nvPr/>
        </p:nvSpPr>
        <p:spPr>
          <a:xfrm>
            <a:off x="9772251" y="1451675"/>
            <a:ext cx="215304" cy="4402167"/>
          </a:xfrm>
          <a:prstGeom prst="leftBrace">
            <a:avLst>
              <a:gd name="adj1" fmla="val 8333"/>
              <a:gd name="adj2" fmla="val 4733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11" name="Łącznik prosty ze strzałką 110">
            <a:extLst>
              <a:ext uri="{FF2B5EF4-FFF2-40B4-BE49-F238E27FC236}">
                <a16:creationId xmlns:a16="http://schemas.microsoft.com/office/drawing/2014/main" id="{CB2F242C-9148-42F5-825B-33697A6E77BC}"/>
              </a:ext>
            </a:extLst>
          </p:cNvPr>
          <p:cNvCxnSpPr>
            <a:endCxn id="109" idx="1"/>
          </p:cNvCxnSpPr>
          <p:nvPr/>
        </p:nvCxnSpPr>
        <p:spPr>
          <a:xfrm>
            <a:off x="9567101" y="2396907"/>
            <a:ext cx="205150" cy="11384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Łącznik prosty ze strzałką 112">
            <a:extLst>
              <a:ext uri="{FF2B5EF4-FFF2-40B4-BE49-F238E27FC236}">
                <a16:creationId xmlns:a16="http://schemas.microsoft.com/office/drawing/2014/main" id="{5297E57E-411F-45A3-BAC5-9458F3098CA3}"/>
              </a:ext>
            </a:extLst>
          </p:cNvPr>
          <p:cNvCxnSpPr>
            <a:cxnSpLocks/>
            <a:endCxn id="109" idx="1"/>
          </p:cNvCxnSpPr>
          <p:nvPr/>
        </p:nvCxnSpPr>
        <p:spPr>
          <a:xfrm flipV="1">
            <a:off x="9522126" y="3535309"/>
            <a:ext cx="250125" cy="1102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14705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1532</Words>
  <Application>Microsoft Office PowerPoint</Application>
  <PresentationFormat>Panoramiczny</PresentationFormat>
  <Paragraphs>154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Motyw pakietu Office</vt:lpstr>
      <vt:lpstr>Oś Priorytetowa III. Ochrona środowiska i adaptacja do zmian klimatu  EFRR - Działanie 3.1 Ochrona zasobów wodnych (CT5, PI 5b) </vt:lpstr>
      <vt:lpstr>Oś Priorytetowa III. Ochrona środowiska i adaptacja do zmian klimatu  EFRR - Działanie 3.2 Zarządzanie ryzykiem powodziowym (CT5, PI 5b) </vt:lpstr>
      <vt:lpstr>Oś Priorytetowa III. Ochrona środowiska i adaptacja do zmian klimatu  EFRR - Działanie 3.3 Poprawa stanu środowiska miejskiego (CT5, PI 5b) </vt:lpstr>
      <vt:lpstr>Oś Priorytetowa III. Ochrona środowiska i adaptacja do zmian klimatu  EFRR - Działanie 3.4 Adaptacja do zmian klimatu (CT5, PI 5b) </vt:lpstr>
      <vt:lpstr>Oś Priorytetowa III. Ochrona środowiska i adaptacja do zmian klimatu  EFRR - Działanie 3.5 Wsparcie rozwoju sieci wodociągowych (CT6, PI 6b) </vt:lpstr>
      <vt:lpstr>Oś Priorytetowa III. Ochrona środowiska i adaptacja do zmian klimatu  EFRR - Działanie 3.6 Wsparcie rozwoju systemów oczyszczania ścieków (CT6, PI 6b) </vt:lpstr>
      <vt:lpstr>Oś Priorytetowa III. Ochrona środowiska i adaptacja do zmian klimatu EFRR - Działanie 3.7 Rozwój gospodarki odpadami komunalnymi i 3.8 Rozwój gospodarki odpadami niebezpiecznymi (CT6, PI 6a)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Jeremi Jarocki</dc:creator>
  <cp:lastModifiedBy>Jeremi Jarocki</cp:lastModifiedBy>
  <cp:revision>12</cp:revision>
  <dcterms:created xsi:type="dcterms:W3CDTF">2019-04-04T12:50:42Z</dcterms:created>
  <dcterms:modified xsi:type="dcterms:W3CDTF">2019-04-18T13:53:54Z</dcterms:modified>
</cp:coreProperties>
</file>